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2"/>
  </p:sldMasterIdLst>
  <p:notesMasterIdLst>
    <p:notesMasterId r:id="rId44"/>
  </p:notesMasterIdLst>
  <p:handoutMasterIdLst>
    <p:handoutMasterId r:id="rId45"/>
  </p:handoutMasterIdLst>
  <p:sldIdLst>
    <p:sldId id="388" r:id="rId3"/>
    <p:sldId id="389" r:id="rId4"/>
    <p:sldId id="379" r:id="rId5"/>
    <p:sldId id="416" r:id="rId6"/>
    <p:sldId id="417" r:id="rId7"/>
    <p:sldId id="418" r:id="rId8"/>
    <p:sldId id="420" r:id="rId9"/>
    <p:sldId id="419" r:id="rId10"/>
    <p:sldId id="390" r:id="rId11"/>
    <p:sldId id="380" r:id="rId12"/>
    <p:sldId id="381" r:id="rId13"/>
    <p:sldId id="382" r:id="rId14"/>
    <p:sldId id="383" r:id="rId15"/>
    <p:sldId id="384" r:id="rId16"/>
    <p:sldId id="354" r:id="rId17"/>
    <p:sldId id="355" r:id="rId18"/>
    <p:sldId id="356" r:id="rId19"/>
    <p:sldId id="357" r:id="rId20"/>
    <p:sldId id="358" r:id="rId21"/>
    <p:sldId id="359" r:id="rId22"/>
    <p:sldId id="386" r:id="rId23"/>
    <p:sldId id="387" r:id="rId24"/>
    <p:sldId id="396" r:id="rId25"/>
    <p:sldId id="391" r:id="rId26"/>
    <p:sldId id="392" r:id="rId27"/>
    <p:sldId id="393" r:id="rId28"/>
    <p:sldId id="394" r:id="rId29"/>
    <p:sldId id="395" r:id="rId30"/>
    <p:sldId id="397" r:id="rId31"/>
    <p:sldId id="421" r:id="rId32"/>
    <p:sldId id="422" r:id="rId33"/>
    <p:sldId id="423" r:id="rId34"/>
    <p:sldId id="424" r:id="rId35"/>
    <p:sldId id="425" r:id="rId36"/>
    <p:sldId id="426" r:id="rId37"/>
    <p:sldId id="427" r:id="rId38"/>
    <p:sldId id="398" r:id="rId39"/>
    <p:sldId id="400" r:id="rId40"/>
    <p:sldId id="428" r:id="rId41"/>
    <p:sldId id="401" r:id="rId42"/>
    <p:sldId id="399" r:id="rId43"/>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649941"/>
    <a:srgbClr val="A4D14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010" autoAdjust="0"/>
    <p:restoredTop sz="82567" autoAdjust="0"/>
  </p:normalViewPr>
  <p:slideViewPr>
    <p:cSldViewPr>
      <p:cViewPr varScale="1">
        <p:scale>
          <a:sx n="96" d="100"/>
          <a:sy n="96" d="100"/>
        </p:scale>
        <p:origin x="-1186" y="-86"/>
      </p:cViewPr>
      <p:guideLst>
        <p:guide orient="horz" pos="1577"/>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0C7FE2-EE95-485A-867E-96F3BCA479A9}" type="datetimeFigureOut">
              <a:rPr lang="fr-FR" smtClean="0"/>
              <a:pPr/>
              <a:t>29/05/2020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BC41D5-E8F5-446B-A72A-0B7351A12F04}" type="slidenum">
              <a:rPr lang="fr-FR" smtClean="0"/>
              <a:pPr/>
              <a:t>‹N°›</a:t>
            </a:fld>
            <a:endParaRPr lang="fr-F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746CC9-CC16-41D3-BC97-F0F5C1CF6F2C}" type="datetimeFigureOut">
              <a:rPr lang="fr-FR" smtClean="0"/>
              <a:pPr/>
              <a:t>29/05/2020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2F539D-F291-412C-BF87-F034369668B8}" type="slidenum">
              <a:rPr lang="fr-FR" smtClean="0"/>
              <a:pPr/>
              <a:t>‹N°›</a:t>
            </a:fld>
            <a:endParaRPr lang="fr-F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C2F539D-F291-412C-BF87-F034369668B8}" type="slidenum">
              <a:rPr lang="fr-FR" smtClean="0"/>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a:t>So, in this part we're going to focus on </a:t>
            </a:r>
            <a:r>
              <a:rPr lang="en-US" dirty="0" smtClean="0"/>
              <a:t>cans and bottles</a:t>
            </a:r>
            <a:r>
              <a:rPr lang="en-US" baseline="0" dirty="0" smtClean="0"/>
              <a:t> </a:t>
            </a:r>
            <a:r>
              <a:rPr lang="en-US" dirty="0" smtClean="0"/>
              <a:t>data </a:t>
            </a:r>
            <a:r>
              <a:rPr lang="en-US" dirty="0"/>
              <a:t>preparation, which</a:t>
            </a:r>
            <a:r>
              <a:rPr lang="en-US" baseline="0" dirty="0"/>
              <a:t> has 4 phases </a:t>
            </a:r>
            <a:endParaRPr lang="en-US" dirty="0"/>
          </a:p>
          <a:p>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a:t>We collected different size of </a:t>
            </a:r>
            <a:r>
              <a:rPr lang="en-US" baseline="0" dirty="0"/>
              <a:t>plastic bottles from different brand, and we tried to cover all kinds of cans </a:t>
            </a:r>
            <a:endParaRPr lang="en-US" dirty="0"/>
          </a:p>
          <a:p>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a:t>So here we used the prototype of our reverse</a:t>
            </a:r>
            <a:r>
              <a:rPr lang="en-US" baseline="0" dirty="0"/>
              <a:t> vending machine to take pictures of all the collected products, trying to change the position and the format each time</a:t>
            </a:r>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After we captured the data, we used </a:t>
            </a:r>
            <a:r>
              <a:rPr lang="en-US" sz="1200" b="1" i="0" kern="1200" dirty="0" err="1">
                <a:solidFill>
                  <a:schemeClr val="tx1"/>
                </a:solidFill>
                <a:effectLst/>
                <a:latin typeface="+mn-lt"/>
                <a:ea typeface="+mn-ea"/>
                <a:cs typeface="+mn-cs"/>
              </a:rPr>
              <a:t>labelImg</a:t>
            </a:r>
            <a:r>
              <a:rPr lang="en-US" sz="1200" b="0" i="0" kern="1200" dirty="0">
                <a:solidFill>
                  <a:schemeClr val="tx1"/>
                </a:solidFill>
                <a:effectLst/>
                <a:latin typeface="+mn-lt"/>
                <a:ea typeface="+mn-ea"/>
                <a:cs typeface="+mn-cs"/>
              </a:rPr>
              <a:t> to generate the xml files that contains several </a:t>
            </a:r>
            <a:r>
              <a:rPr lang="en-US" sz="1200" b="0" i="0" kern="1200" dirty="0" err="1">
                <a:solidFill>
                  <a:schemeClr val="tx1"/>
                </a:solidFill>
                <a:effectLst/>
                <a:latin typeface="+mn-lt"/>
                <a:ea typeface="+mn-ea"/>
                <a:cs typeface="+mn-cs"/>
              </a:rPr>
              <a:t>informations</a:t>
            </a:r>
            <a:r>
              <a:rPr lang="en-US" sz="1200" b="0" i="0" kern="1200" dirty="0">
                <a:solidFill>
                  <a:schemeClr val="tx1"/>
                </a:solidFill>
                <a:effectLst/>
                <a:latin typeface="+mn-lt"/>
                <a:ea typeface="+mn-ea"/>
                <a:cs typeface="+mn-cs"/>
              </a:rPr>
              <a:t> about the image like its</a:t>
            </a:r>
            <a:r>
              <a:rPr lang="en-US" sz="1200" b="0" i="0" kern="1200" baseline="0" dirty="0">
                <a:solidFill>
                  <a:schemeClr val="tx1"/>
                </a:solidFill>
                <a:effectLst/>
                <a:latin typeface="+mn-lt"/>
                <a:ea typeface="+mn-ea"/>
                <a:cs typeface="+mn-cs"/>
              </a:rPr>
              <a:t> width, height and depth, in addition it contains the coordinates of the target object and its class name.</a:t>
            </a:r>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Fo</a:t>
            </a:r>
            <a:r>
              <a:rPr lang="fr-FR" baseline="0" dirty="0"/>
              <a:t>r the final phase, </a:t>
            </a:r>
            <a:r>
              <a:rPr lang="fr-FR" baseline="0" dirty="0" err="1"/>
              <a:t>we</a:t>
            </a:r>
            <a:r>
              <a:rPr lang="fr-FR" baseline="0" dirty="0"/>
              <a:t> </a:t>
            </a:r>
            <a:r>
              <a:rPr lang="fr-FR" baseline="0" dirty="0" err="1"/>
              <a:t>devided</a:t>
            </a:r>
            <a:r>
              <a:rPr lang="fr-FR" baseline="0" dirty="0"/>
              <a:t> </a:t>
            </a:r>
            <a:r>
              <a:rPr lang="fr-FR" baseline="0" dirty="0" err="1"/>
              <a:t>our</a:t>
            </a:r>
            <a:r>
              <a:rPr lang="fr-FR" baseline="0" dirty="0"/>
              <a:t> </a:t>
            </a:r>
            <a:r>
              <a:rPr lang="fr-FR" baseline="0" dirty="0" err="1"/>
              <a:t>labeled</a:t>
            </a:r>
            <a:r>
              <a:rPr lang="fr-FR" baseline="0" dirty="0"/>
              <a:t> data to 80% train set and 20% test set, </a:t>
            </a:r>
            <a:r>
              <a:rPr lang="fr-FR" baseline="0" dirty="0" err="1"/>
              <a:t>after</a:t>
            </a:r>
            <a:r>
              <a:rPr lang="fr-FR" baseline="0" dirty="0"/>
              <a:t> </a:t>
            </a:r>
            <a:r>
              <a:rPr lang="fr-FR" baseline="0" dirty="0" err="1"/>
              <a:t>that</a:t>
            </a:r>
            <a:r>
              <a:rPr lang="fr-FR" baseline="0" dirty="0"/>
              <a:t>, </a:t>
            </a:r>
            <a:r>
              <a:rPr lang="fr-FR" baseline="0" dirty="0" err="1"/>
              <a:t>we</a:t>
            </a:r>
            <a:r>
              <a:rPr lang="fr-FR" baseline="0" dirty="0"/>
              <a:t> </a:t>
            </a:r>
            <a:r>
              <a:rPr lang="fr-FR" baseline="0" dirty="0" err="1"/>
              <a:t>used</a:t>
            </a:r>
            <a:r>
              <a:rPr lang="fr-FR" baseline="0" dirty="0"/>
              <a:t> </a:t>
            </a:r>
            <a:r>
              <a:rPr lang="fr-FR" baseline="0" dirty="0" err="1"/>
              <a:t>pyhton</a:t>
            </a:r>
            <a:r>
              <a:rPr lang="fr-FR" baseline="0" dirty="0"/>
              <a:t> code </a:t>
            </a:r>
            <a:r>
              <a:rPr lang="fr-FR" baseline="0" dirty="0" err="1"/>
              <a:t>generate</a:t>
            </a:r>
            <a:r>
              <a:rPr lang="fr-FR" baseline="0" dirty="0"/>
              <a:t> </a:t>
            </a:r>
            <a:r>
              <a:rPr lang="fr-FR" baseline="0" dirty="0" err="1"/>
              <a:t>dataset</a:t>
            </a:r>
            <a:r>
              <a:rPr lang="fr-FR" baseline="0" dirty="0"/>
              <a:t> </a:t>
            </a:r>
            <a:r>
              <a:rPr lang="fr-FR" baseline="0" dirty="0" err="1"/>
              <a:t>using</a:t>
            </a:r>
            <a:r>
              <a:rPr lang="fr-FR" baseline="0" dirty="0"/>
              <a:t> the </a:t>
            </a:r>
            <a:r>
              <a:rPr lang="fr-FR" baseline="0" dirty="0" err="1"/>
              <a:t>xml</a:t>
            </a:r>
            <a:r>
              <a:rPr lang="fr-FR" baseline="0" dirty="0"/>
              <a:t> files.</a:t>
            </a:r>
          </a:p>
          <a:p>
            <a:r>
              <a:rPr lang="fr-FR" baseline="0" dirty="0"/>
              <a:t>This </a:t>
            </a:r>
            <a:r>
              <a:rPr lang="fr-FR" baseline="0" dirty="0" err="1"/>
              <a:t>two</a:t>
            </a:r>
            <a:r>
              <a:rPr lang="fr-FR" baseline="0" dirty="0"/>
              <a:t> </a:t>
            </a:r>
            <a:r>
              <a:rPr lang="fr-FR" baseline="0" dirty="0" err="1"/>
              <a:t>datasets</a:t>
            </a:r>
            <a:r>
              <a:rPr lang="fr-FR" baseline="0" dirty="0"/>
              <a:t> </a:t>
            </a:r>
            <a:r>
              <a:rPr lang="fr-FR" baseline="0" dirty="0" err="1"/>
              <a:t>contains</a:t>
            </a:r>
            <a:r>
              <a:rPr lang="fr-FR" baseline="0" dirty="0"/>
              <a:t> the main information about </a:t>
            </a:r>
            <a:r>
              <a:rPr lang="fr-FR" baseline="0" dirty="0" err="1"/>
              <a:t>each</a:t>
            </a:r>
            <a:r>
              <a:rPr lang="fr-FR" baseline="0" dirty="0"/>
              <a:t> data</a:t>
            </a:r>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tried to visualize the distribution of classes in each set.</a:t>
            </a:r>
          </a:p>
        </p:txBody>
      </p:sp>
      <p:sp>
        <p:nvSpPr>
          <p:cNvPr id="4" name="Slide Number Placeholder 3"/>
          <p:cNvSpPr>
            <a:spLocks noGrp="1"/>
          </p:cNvSpPr>
          <p:nvPr>
            <p:ph type="sldNum" sz="quarter" idx="10"/>
          </p:nvPr>
        </p:nvSpPr>
        <p:spPr/>
        <p:txBody>
          <a:bodyPr/>
          <a:lstStyle/>
          <a:p>
            <a:fld id="{F4E007F1-3C48-4621-83B1-DF2C22E4F7D5}" type="slidenum">
              <a:rPr lang="en-US" smtClean="0"/>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err="1" smtClean="0"/>
              <a:t>Bech</a:t>
            </a:r>
            <a:r>
              <a:rPr lang="en-US" dirty="0" smtClean="0"/>
              <a:t> </a:t>
            </a:r>
            <a:r>
              <a:rPr lang="en-US" dirty="0" err="1" smtClean="0"/>
              <a:t>tahki</a:t>
            </a:r>
            <a:r>
              <a:rPr lang="en-US" baseline="0" dirty="0" smtClean="0"/>
              <a:t> </a:t>
            </a:r>
            <a:r>
              <a:rPr lang="en-US" baseline="0" dirty="0" err="1" smtClean="0"/>
              <a:t>aala</a:t>
            </a:r>
            <a:r>
              <a:rPr lang="en-US" baseline="0" dirty="0" smtClean="0"/>
              <a:t> les features </a:t>
            </a:r>
            <a:r>
              <a:rPr lang="en-US" baseline="0" dirty="0" err="1" smtClean="0"/>
              <a:t>mtaa</a:t>
            </a:r>
            <a:r>
              <a:rPr lang="en-US" baseline="0" dirty="0" smtClean="0"/>
              <a:t> el dataset </a:t>
            </a:r>
            <a:r>
              <a:rPr lang="en-US" baseline="0" dirty="0" err="1" smtClean="0"/>
              <a:t>hedhi</a:t>
            </a:r>
            <a:r>
              <a:rPr lang="en-US" baseline="0" dirty="0" smtClean="0"/>
              <a:t> (</a:t>
            </a:r>
            <a:r>
              <a:rPr lang="en-US" baseline="0" dirty="0" err="1" smtClean="0"/>
              <a:t>kima</a:t>
            </a:r>
            <a:r>
              <a:rPr lang="en-US" baseline="0" dirty="0" smtClean="0"/>
              <a:t> </a:t>
            </a:r>
            <a:r>
              <a:rPr lang="en-US" baseline="0" dirty="0" err="1" smtClean="0"/>
              <a:t>fel</a:t>
            </a:r>
            <a:r>
              <a:rPr lang="en-US" baseline="0" dirty="0" smtClean="0"/>
              <a:t> phase c) </a:t>
            </a:r>
            <a:r>
              <a:rPr lang="en-US" baseline="0" dirty="0" err="1" smtClean="0"/>
              <a:t>maaneha</a:t>
            </a:r>
            <a:r>
              <a:rPr lang="en-US" baseline="0" dirty="0" smtClean="0"/>
              <a:t> t9oul </a:t>
            </a:r>
            <a:r>
              <a:rPr lang="en-US" baseline="0" dirty="0" err="1" smtClean="0"/>
              <a:t>kharjna</a:t>
            </a:r>
            <a:r>
              <a:rPr lang="en-US" baseline="0" dirty="0" smtClean="0"/>
              <a:t> </a:t>
            </a:r>
            <a:r>
              <a:rPr lang="en-US" baseline="0" dirty="0" err="1" smtClean="0"/>
              <a:t>hedhom</a:t>
            </a:r>
            <a:r>
              <a:rPr lang="en-US" baseline="0" dirty="0" smtClean="0"/>
              <a:t> (width, height…) w </a:t>
            </a:r>
            <a:r>
              <a:rPr lang="en-US" baseline="0" dirty="0" err="1" smtClean="0"/>
              <a:t>tahki</a:t>
            </a:r>
            <a:r>
              <a:rPr lang="en-US" baseline="0" dirty="0" smtClean="0"/>
              <a:t> </a:t>
            </a:r>
            <a:r>
              <a:rPr lang="en-US" baseline="0" dirty="0" err="1" smtClean="0"/>
              <a:t>aalihom</a:t>
            </a:r>
            <a:r>
              <a:rPr lang="en-US" baseline="0" dirty="0" smtClean="0"/>
              <a:t> </a:t>
            </a:r>
            <a:r>
              <a:rPr lang="en-US" baseline="0" dirty="0" err="1" smtClean="0"/>
              <a:t>chwaya</a:t>
            </a:r>
            <a:r>
              <a:rPr lang="en-US" baseline="0" dirty="0" smtClean="0"/>
              <a:t> w </a:t>
            </a:r>
            <a:r>
              <a:rPr lang="en-US" baseline="0" dirty="0" err="1" smtClean="0"/>
              <a:t>akhaw</a:t>
            </a:r>
            <a:endParaRPr lang="en-US" dirty="0"/>
          </a:p>
          <a:p>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Lena </a:t>
            </a:r>
            <a:r>
              <a:rPr lang="en-US" dirty="0" err="1" smtClean="0"/>
              <a:t>bech</a:t>
            </a:r>
            <a:r>
              <a:rPr lang="en-US" dirty="0" smtClean="0"/>
              <a:t> </a:t>
            </a:r>
            <a:r>
              <a:rPr lang="en-US" dirty="0" err="1" smtClean="0"/>
              <a:t>tahki</a:t>
            </a:r>
            <a:r>
              <a:rPr lang="en-US" dirty="0" smtClean="0"/>
              <a:t> </a:t>
            </a:r>
            <a:r>
              <a:rPr lang="en-US" dirty="0" err="1" smtClean="0"/>
              <a:t>juste</a:t>
            </a:r>
            <a:r>
              <a:rPr lang="en-US" dirty="0" smtClean="0"/>
              <a:t> </a:t>
            </a:r>
            <a:r>
              <a:rPr lang="en-US" dirty="0" err="1" smtClean="0"/>
              <a:t>aala</a:t>
            </a:r>
            <a:r>
              <a:rPr lang="en-US" dirty="0" smtClean="0"/>
              <a:t> les </a:t>
            </a:r>
            <a:r>
              <a:rPr lang="en-US" dirty="0" err="1" smtClean="0"/>
              <a:t>données</a:t>
            </a:r>
            <a:r>
              <a:rPr lang="en-US" dirty="0" smtClean="0"/>
              <a:t> </a:t>
            </a:r>
            <a:r>
              <a:rPr lang="en-US" dirty="0" err="1" smtClean="0"/>
              <a:t>mtaa</a:t>
            </a:r>
            <a:r>
              <a:rPr lang="en-US" dirty="0" smtClean="0"/>
              <a:t> </a:t>
            </a:r>
            <a:r>
              <a:rPr lang="en-US" dirty="0" err="1" smtClean="0"/>
              <a:t>utilisateurs</a:t>
            </a:r>
            <a:r>
              <a:rPr lang="en-US" dirty="0" smtClean="0"/>
              <a:t> </a:t>
            </a:r>
            <a:r>
              <a:rPr lang="en-US" dirty="0" err="1" smtClean="0"/>
              <a:t>eli</a:t>
            </a:r>
            <a:r>
              <a:rPr lang="en-US" dirty="0" smtClean="0"/>
              <a:t> </a:t>
            </a:r>
            <a:r>
              <a:rPr lang="en-US" dirty="0" err="1" smtClean="0"/>
              <a:t>kharajnehom</a:t>
            </a:r>
            <a:r>
              <a:rPr lang="en-US" baseline="0" dirty="0" smtClean="0"/>
              <a:t> </a:t>
            </a:r>
            <a:r>
              <a:rPr lang="en-US" baseline="0" dirty="0" err="1" smtClean="0"/>
              <a:t>mel</a:t>
            </a:r>
            <a:r>
              <a:rPr lang="en-US" baseline="0" dirty="0" smtClean="0"/>
              <a:t> site </a:t>
            </a:r>
            <a:r>
              <a:rPr lang="en-US" baseline="0" dirty="0" err="1" smtClean="0"/>
              <a:t>mteena</a:t>
            </a:r>
            <a:r>
              <a:rPr lang="en-US" baseline="0" dirty="0" smtClean="0"/>
              <a:t> w </a:t>
            </a:r>
            <a:r>
              <a:rPr lang="en-US" baseline="0" dirty="0" err="1" smtClean="0"/>
              <a:t>tahki</a:t>
            </a:r>
            <a:r>
              <a:rPr lang="en-US" baseline="0" dirty="0" smtClean="0"/>
              <a:t> </a:t>
            </a:r>
            <a:r>
              <a:rPr lang="en-US" baseline="0" dirty="0" err="1" smtClean="0"/>
              <a:t>aalihom</a:t>
            </a:r>
            <a:r>
              <a:rPr lang="en-US" baseline="0" dirty="0" smtClean="0"/>
              <a:t> </a:t>
            </a:r>
            <a:r>
              <a:rPr lang="en-US" baseline="0" dirty="0" err="1" smtClean="0"/>
              <a:t>chwaya</a:t>
            </a:r>
            <a:r>
              <a:rPr lang="en-US" baseline="0" dirty="0" smtClean="0"/>
              <a:t> w </a:t>
            </a:r>
            <a:r>
              <a:rPr lang="en-US" baseline="0" dirty="0" err="1" smtClean="0"/>
              <a:t>akhaw</a:t>
            </a:r>
            <a:endParaRPr lang="en-US" dirty="0"/>
          </a:p>
          <a:p>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a:t>So, in this part we're going to focus on </a:t>
            </a:r>
            <a:r>
              <a:rPr lang="en-US" dirty="0" smtClean="0"/>
              <a:t>Data modelling, </a:t>
            </a:r>
            <a:r>
              <a:rPr lang="en-US" dirty="0"/>
              <a:t>which</a:t>
            </a:r>
            <a:r>
              <a:rPr lang="en-US" baseline="0" dirty="0"/>
              <a:t> has 4 phases </a:t>
            </a:r>
            <a:endParaRPr lang="en-US" dirty="0"/>
          </a:p>
          <a:p>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So as</a:t>
            </a:r>
            <a:r>
              <a:rPr lang="en-US" baseline="0" dirty="0" smtClean="0"/>
              <a:t> a first choice, we went for R-</a:t>
            </a:r>
            <a:r>
              <a:rPr lang="en-US" baseline="0" dirty="0" err="1" smtClean="0"/>
              <a:t>cnn</a:t>
            </a:r>
            <a:r>
              <a:rPr lang="en-US" baseline="0" dirty="0" smtClean="0"/>
              <a:t> which is </a:t>
            </a:r>
            <a:r>
              <a:rPr lang="en-US" baseline="0" dirty="0" err="1" smtClean="0"/>
              <a:t>resnet</a:t>
            </a:r>
            <a:r>
              <a:rPr lang="en-US" baseline="0" dirty="0" smtClean="0"/>
              <a:t> based, and </a:t>
            </a:r>
            <a:r>
              <a:rPr lang="en-US" baseline="0" dirty="0" err="1" smtClean="0"/>
              <a:t>ssd</a:t>
            </a:r>
            <a:r>
              <a:rPr lang="en-US" baseline="0" dirty="0" smtClean="0"/>
              <a:t> </a:t>
            </a:r>
            <a:r>
              <a:rPr lang="en-US" baseline="0" dirty="0" err="1" smtClean="0"/>
              <a:t>wich</a:t>
            </a:r>
            <a:r>
              <a:rPr lang="en-US" baseline="0" dirty="0" smtClean="0"/>
              <a:t> is </a:t>
            </a:r>
            <a:r>
              <a:rPr lang="en-US" baseline="0" dirty="0" err="1" smtClean="0"/>
              <a:t>mobilenet</a:t>
            </a:r>
            <a:r>
              <a:rPr lang="en-US" baseline="0" dirty="0" smtClean="0"/>
              <a:t> based, it wasn’t really a random choice, we did some </a:t>
            </a:r>
            <a:r>
              <a:rPr lang="en-US" baseline="0" dirty="0" err="1" smtClean="0"/>
              <a:t>researchs</a:t>
            </a:r>
            <a:r>
              <a:rPr lang="en-US" baseline="0" dirty="0" smtClean="0"/>
              <a:t> and we found out that both can be efficient for our project</a:t>
            </a:r>
            <a:endParaRPr lang="en-US" dirty="0"/>
          </a:p>
          <a:p>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25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AC2F539D-F291-412C-BF87-F034369668B8}" type="slidenum">
              <a:rPr lang="fr-FR" smtClean="0"/>
              <a:pPr/>
              <a:t>3</a:t>
            </a:fld>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We moved after that to the training and validation phases of the</a:t>
            </a:r>
            <a:r>
              <a:rPr lang="en-US" baseline="0" dirty="0" smtClean="0"/>
              <a:t> two models in order to compare them, as we can see here we 6000 steps for </a:t>
            </a:r>
            <a:r>
              <a:rPr lang="en-US" baseline="0" dirty="0" err="1" smtClean="0"/>
              <a:t>ssd</a:t>
            </a:r>
            <a:r>
              <a:rPr lang="en-US" baseline="0" dirty="0" smtClean="0"/>
              <a:t> </a:t>
            </a:r>
            <a:r>
              <a:rPr lang="en-US" baseline="0" dirty="0" err="1" smtClean="0"/>
              <a:t>mobilnet</a:t>
            </a:r>
            <a:r>
              <a:rPr lang="en-US" baseline="0" dirty="0" smtClean="0"/>
              <a:t> and it gave 77% of precision and 81% of recall, for r-</a:t>
            </a:r>
            <a:r>
              <a:rPr lang="en-US" baseline="0" dirty="0" err="1" smtClean="0"/>
              <a:t>cnn</a:t>
            </a:r>
            <a:r>
              <a:rPr lang="en-US" baseline="0" dirty="0" smtClean="0"/>
              <a:t> we stopped </a:t>
            </a:r>
            <a:r>
              <a:rPr lang="en-US" baseline="0" dirty="0" err="1" smtClean="0"/>
              <a:t>th</a:t>
            </a:r>
            <a:r>
              <a:rPr lang="en-US" baseline="0" dirty="0" smtClean="0"/>
              <a:t> training at 3000 steps and as we can see 75% for the precision and 85% for the recall, so comparing the number of steps and the </a:t>
            </a:r>
            <a:r>
              <a:rPr lang="en-US" baseline="0" dirty="0" err="1" smtClean="0"/>
              <a:t>evalutation</a:t>
            </a:r>
            <a:r>
              <a:rPr lang="en-US" baseline="0" dirty="0" smtClean="0"/>
              <a:t> metrics we can say that R-CNN is our best model here that we should chain our work with,</a:t>
            </a:r>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26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smtClean="0"/>
              <a:t>We</a:t>
            </a:r>
            <a:r>
              <a:rPr lang="fr-FR" dirty="0" smtClean="0"/>
              <a:t> </a:t>
            </a:r>
            <a:r>
              <a:rPr lang="fr-FR" dirty="0" err="1" smtClean="0"/>
              <a:t>displayed</a:t>
            </a:r>
            <a:r>
              <a:rPr lang="fr-FR" dirty="0" smtClean="0"/>
              <a:t> </a:t>
            </a:r>
            <a:r>
              <a:rPr lang="fr-FR" dirty="0" err="1" smtClean="0"/>
              <a:t>here</a:t>
            </a:r>
            <a:r>
              <a:rPr lang="fr-FR" dirty="0" smtClean="0"/>
              <a:t> the</a:t>
            </a:r>
            <a:r>
              <a:rPr lang="fr-FR" baseline="0" dirty="0" smtClean="0"/>
              <a:t> </a:t>
            </a:r>
            <a:r>
              <a:rPr lang="fr-FR" baseline="0" dirty="0" err="1" smtClean="0"/>
              <a:t>loss</a:t>
            </a:r>
            <a:r>
              <a:rPr lang="fr-FR" baseline="0" dirty="0" smtClean="0"/>
              <a:t> </a:t>
            </a:r>
            <a:r>
              <a:rPr lang="fr-FR" baseline="0" dirty="0" err="1" smtClean="0"/>
              <a:t>function</a:t>
            </a:r>
            <a:r>
              <a:rPr lang="fr-FR" baseline="0" dirty="0" smtClean="0"/>
              <a:t> in </a:t>
            </a:r>
            <a:r>
              <a:rPr lang="fr-FR" baseline="0" dirty="0" err="1" smtClean="0"/>
              <a:t>order</a:t>
            </a:r>
            <a:r>
              <a:rPr lang="fr-FR" baseline="0" dirty="0" smtClean="0"/>
              <a:t> to </a:t>
            </a:r>
            <a:r>
              <a:rPr lang="fr-FR" baseline="0" dirty="0" err="1" smtClean="0"/>
              <a:t>follow</a:t>
            </a:r>
            <a:r>
              <a:rPr lang="fr-FR" baseline="0" dirty="0" smtClean="0"/>
              <a:t> the </a:t>
            </a:r>
            <a:r>
              <a:rPr lang="fr-FR" baseline="0" dirty="0" err="1" smtClean="0"/>
              <a:t>decreasement</a:t>
            </a:r>
            <a:r>
              <a:rPr lang="fr-FR" baseline="0" dirty="0" smtClean="0"/>
              <a:t> of the </a:t>
            </a:r>
            <a:r>
              <a:rPr lang="fr-FR" baseline="0" dirty="0" err="1" smtClean="0"/>
              <a:t>cost</a:t>
            </a:r>
            <a:r>
              <a:rPr lang="fr-FR" baseline="0" dirty="0" smtClean="0"/>
              <a:t> </a:t>
            </a:r>
            <a:r>
              <a:rPr lang="fr-FR" baseline="0" dirty="0" err="1" smtClean="0"/>
              <a:t>according</a:t>
            </a:r>
            <a:r>
              <a:rPr lang="fr-FR" baseline="0" dirty="0" smtClean="0"/>
              <a:t> to </a:t>
            </a:r>
            <a:r>
              <a:rPr lang="fr-FR" baseline="0" dirty="0" err="1" smtClean="0"/>
              <a:t>steps</a:t>
            </a:r>
            <a:r>
              <a:rPr lang="fr-FR" baseline="0" dirty="0" smtClean="0"/>
              <a:t> </a:t>
            </a:r>
            <a:r>
              <a:rPr lang="fr-FR" baseline="0" dirty="0" err="1" smtClean="0"/>
              <a:t>increasement</a:t>
            </a:r>
            <a:r>
              <a:rPr lang="fr-FR" baseline="0" dirty="0" smtClean="0"/>
              <a:t> all over the training phase </a:t>
            </a:r>
            <a:r>
              <a:rPr lang="fr-FR" baseline="0" dirty="0" err="1" smtClean="0"/>
              <a:t>so</a:t>
            </a:r>
            <a:r>
              <a:rPr lang="fr-FR" baseline="0" dirty="0" smtClean="0"/>
              <a:t> </a:t>
            </a:r>
            <a:r>
              <a:rPr lang="fr-FR" baseline="0" dirty="0" err="1" smtClean="0"/>
              <a:t>we</a:t>
            </a:r>
            <a:r>
              <a:rPr lang="fr-FR" baseline="0" dirty="0" smtClean="0"/>
              <a:t> </a:t>
            </a:r>
            <a:r>
              <a:rPr lang="fr-FR" baseline="0" dirty="0" err="1" smtClean="0"/>
              <a:t>got</a:t>
            </a:r>
            <a:r>
              <a:rPr lang="fr-FR" baseline="0" dirty="0" smtClean="0"/>
              <a:t> 0,003 as a final value of the </a:t>
            </a:r>
            <a:r>
              <a:rPr lang="fr-FR" baseline="0" dirty="0" err="1" smtClean="0"/>
              <a:t>loss</a:t>
            </a:r>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27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Fo</a:t>
            </a:r>
            <a:r>
              <a:rPr lang="fr-FR" baseline="0" dirty="0"/>
              <a:t>r the final phase, </a:t>
            </a:r>
            <a:r>
              <a:rPr lang="fr-FR" baseline="0" dirty="0" err="1" smtClean="0"/>
              <a:t>we</a:t>
            </a:r>
            <a:r>
              <a:rPr lang="fr-FR" baseline="0" dirty="0" smtClean="0"/>
              <a:t> </a:t>
            </a:r>
            <a:r>
              <a:rPr lang="fr-FR" baseline="0" dirty="0" err="1" smtClean="0"/>
              <a:t>evaluated</a:t>
            </a:r>
            <a:r>
              <a:rPr lang="fr-FR" baseline="0" dirty="0" smtClean="0"/>
              <a:t> </a:t>
            </a:r>
            <a:r>
              <a:rPr lang="fr-FR" baseline="0" dirty="0" err="1" smtClean="0"/>
              <a:t>our</a:t>
            </a:r>
            <a:r>
              <a:rPr lang="fr-FR" baseline="0" dirty="0" smtClean="0"/>
              <a:t> model by </a:t>
            </a:r>
            <a:r>
              <a:rPr lang="fr-FR" baseline="0" dirty="0" err="1" smtClean="0"/>
              <a:t>calculating</a:t>
            </a:r>
            <a:r>
              <a:rPr lang="fr-FR" baseline="0" dirty="0" smtClean="0"/>
              <a:t> </a:t>
            </a:r>
            <a:r>
              <a:rPr lang="fr-FR" baseline="0" dirty="0" err="1" smtClean="0"/>
              <a:t>its</a:t>
            </a:r>
            <a:r>
              <a:rPr lang="fr-FR" baseline="0" dirty="0" smtClean="0"/>
              <a:t> </a:t>
            </a:r>
            <a:r>
              <a:rPr lang="fr-FR" baseline="0" dirty="0" err="1" smtClean="0"/>
              <a:t>precision</a:t>
            </a:r>
            <a:r>
              <a:rPr lang="fr-FR" baseline="0" dirty="0" smtClean="0"/>
              <a:t> and </a:t>
            </a:r>
            <a:r>
              <a:rPr lang="fr-FR" baseline="0" dirty="0" err="1" smtClean="0"/>
              <a:t>its</a:t>
            </a:r>
            <a:r>
              <a:rPr lang="fr-FR" baseline="0" dirty="0" smtClean="0"/>
              <a:t> </a:t>
            </a:r>
            <a:r>
              <a:rPr lang="fr-FR" baseline="0" dirty="0" err="1" smtClean="0"/>
              <a:t>recall</a:t>
            </a:r>
            <a:r>
              <a:rPr lang="fr-FR" baseline="0" dirty="0" smtClean="0"/>
              <a:t> to end up </a:t>
            </a:r>
            <a:r>
              <a:rPr lang="fr-FR" baseline="0" dirty="0" err="1" smtClean="0"/>
              <a:t>with</a:t>
            </a:r>
            <a:r>
              <a:rPr lang="fr-FR" baseline="0" dirty="0" smtClean="0"/>
              <a:t> 0,9  as a F1 score value</a:t>
            </a:r>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28</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Thank you Amine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move now to the data </a:t>
            </a:r>
            <a:r>
              <a:rPr lang="en-US" dirty="0" err="1" smtClean="0"/>
              <a:t>visualisation</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fact we have to types of dashboards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user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the admin dashboard</a:t>
            </a:r>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30</a:t>
            </a:fld>
            <a:endParaRPr lang="en-US"/>
          </a:p>
        </p:txBody>
      </p:sp>
    </p:spTree>
    <p:extLst>
      <p:ext uri="{BB962C8B-B14F-4D97-AF65-F5344CB8AC3E}">
        <p14:creationId xmlns:p14="http://schemas.microsoft.com/office/powerpoint/2010/main" xmlns="" val="2897247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a:t>
            </a:r>
            <a:r>
              <a:rPr lang="en-US" baseline="0" dirty="0" smtClean="0"/>
              <a:t> the user can consult his profile. He can see his number of points and all his information. </a:t>
            </a:r>
          </a:p>
          <a:p>
            <a:r>
              <a:rPr lang="en-US" baseline="0" dirty="0" smtClean="0"/>
              <a:t>He can also add his gender and his birth date.</a:t>
            </a:r>
          </a:p>
          <a:p>
            <a:r>
              <a:rPr lang="en-US" baseline="0" dirty="0" smtClean="0"/>
              <a:t>Also he can modify his profile picture.</a:t>
            </a:r>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31</a:t>
            </a:fld>
            <a:endParaRPr lang="en-US"/>
          </a:p>
        </p:txBody>
      </p:sp>
    </p:spTree>
    <p:extLst>
      <p:ext uri="{BB962C8B-B14F-4D97-AF65-F5344CB8AC3E}">
        <p14:creationId xmlns:p14="http://schemas.microsoft.com/office/powerpoint/2010/main" xmlns="" val="2897247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move now</a:t>
            </a:r>
            <a:r>
              <a:rPr lang="en-US" baseline="0" dirty="0" smtClean="0"/>
              <a:t> to the admin account and see the admin dashboards.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as we can see we have 3 main sections: General information, issues and analytics.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32</a:t>
            </a:fld>
            <a:endParaRPr lang="en-US"/>
          </a:p>
        </p:txBody>
      </p:sp>
    </p:spTree>
    <p:extLst>
      <p:ext uri="{BB962C8B-B14F-4D97-AF65-F5344CB8AC3E}">
        <p14:creationId xmlns:p14="http://schemas.microsoft.com/office/powerpoint/2010/main" xmlns="" val="2897247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in the general section</a:t>
            </a:r>
            <a:r>
              <a:rPr lang="en-US" baseline="0" dirty="0" smtClean="0"/>
              <a:t> we can see the total number of scanned bottles and cans and the total number of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can also get more details. So we can choose the type of bottle and the number of scans and points of this type will appear.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Then we can also find the list of all users and all the guests that have used the machine. We can even get the profile of the user by searching his username.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we click the view button of the selected user we will get all the detailed information of that particular user.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33</a:t>
            </a:fld>
            <a:endParaRPr lang="en-US"/>
          </a:p>
        </p:txBody>
      </p:sp>
    </p:spTree>
    <p:extLst>
      <p:ext uri="{BB962C8B-B14F-4D97-AF65-F5344CB8AC3E}">
        <p14:creationId xmlns:p14="http://schemas.microsoft.com/office/powerpoint/2010/main" xmlns="" val="2897247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we can see all the information related</a:t>
            </a:r>
            <a:r>
              <a:rPr lang="en-US" baseline="0" dirty="0" smtClean="0"/>
              <a:t> to this account. His number of points and his personal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can also see the number of scans and points of each type of bottle for this user.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34</a:t>
            </a:fld>
            <a:endParaRPr lang="en-US"/>
          </a:p>
        </p:txBody>
      </p:sp>
    </p:spTree>
    <p:extLst>
      <p:ext uri="{BB962C8B-B14F-4D97-AF65-F5344CB8AC3E}">
        <p14:creationId xmlns:p14="http://schemas.microsoft.com/office/powerpoint/2010/main" xmlns="" val="2897247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move now to the issues section.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section we can find all the messages sent by users or guests.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messages can be related to either technical, customer or commercial issues.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35</a:t>
            </a:fld>
            <a:endParaRPr lang="en-US"/>
          </a:p>
        </p:txBody>
      </p:sp>
    </p:spTree>
    <p:extLst>
      <p:ext uri="{BB962C8B-B14F-4D97-AF65-F5344CB8AC3E}">
        <p14:creationId xmlns:p14="http://schemas.microsoft.com/office/powerpoint/2010/main" xmlns="" val="28972471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move now to the analytics section.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section we can find 2 pie charts.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2 charts give us the percentage of users by gender and by age range.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to conclude and As you can see all these dashboards will allow the admin of the website</a:t>
            </a:r>
            <a:r>
              <a:rPr lang="en-US" baseline="0" dirty="0" smtClean="0"/>
              <a:t> to achieve the business objectives set at the beginning.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permit the admin to identify the key players and the factors affecting the market. Also he can classify end user’s profiles.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F4E007F1-3C48-4621-83B1-DF2C22E4F7D5}" type="slidenum">
              <a:rPr lang="en-US" smtClean="0"/>
              <a:pPr/>
              <a:t>36</a:t>
            </a:fld>
            <a:endParaRPr lang="en-US"/>
          </a:p>
        </p:txBody>
      </p:sp>
    </p:spTree>
    <p:extLst>
      <p:ext uri="{BB962C8B-B14F-4D97-AF65-F5344CB8AC3E}">
        <p14:creationId xmlns:p14="http://schemas.microsoft.com/office/powerpoint/2010/main" xmlns="" val="2897247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tried to visualize the distribution of classes in each set.</a:t>
            </a:r>
          </a:p>
        </p:txBody>
      </p:sp>
      <p:sp>
        <p:nvSpPr>
          <p:cNvPr id="4" name="Slide Number Placeholder 3"/>
          <p:cNvSpPr>
            <a:spLocks noGrp="1"/>
          </p:cNvSpPr>
          <p:nvPr>
            <p:ph type="sldNum" sz="quarter" idx="10"/>
          </p:nvPr>
        </p:nvSpPr>
        <p:spPr/>
        <p:txBody>
          <a:bodyPr/>
          <a:lstStyle/>
          <a:p>
            <a:fld id="{F4E007F1-3C48-4621-83B1-DF2C22E4F7D5}"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Smart Recycle and Reward Bin is meant to encourage the public to develop the habit for recycling by rewarding them with points. Thus, the machine should be located at public places such as shopping complexes.</a:t>
            </a:r>
          </a:p>
          <a:p>
            <a:endParaRPr lang="en-US" dirty="0" smtClean="0"/>
          </a:p>
          <a:p>
            <a:endParaRPr lang="en-US" dirty="0" smtClean="0"/>
          </a:p>
          <a:p>
            <a:r>
              <a:rPr lang="en-US" dirty="0" smtClean="0"/>
              <a:t>Adding to that, The private sectors can play a major role by sponsoring the machines. Take for instance, the supermarket sponsors the machine and encourages its shoppers to recycle. In return, the shoppers apply for loyalty cards where they are able to collect their reward points. The reward points can be used to redeem shopping vouchers or goodies from the supermarket.</a:t>
            </a:r>
          </a:p>
          <a:p>
            <a:r>
              <a:rPr lang="en-US" dirty="0" smtClean="0"/>
              <a:t>The machine has shown also that it is a good way of investment thanks to it's multiple sources of income (Sorted bottles, consumption data and advertising)</a:t>
            </a:r>
            <a:endParaRPr lang="fr-FR" dirty="0"/>
          </a:p>
        </p:txBody>
      </p:sp>
      <p:sp>
        <p:nvSpPr>
          <p:cNvPr id="4" name="Slide Number Placeholder 3"/>
          <p:cNvSpPr>
            <a:spLocks noGrp="1"/>
          </p:cNvSpPr>
          <p:nvPr>
            <p:ph type="sldNum" sz="quarter" idx="10"/>
          </p:nvPr>
        </p:nvSpPr>
        <p:spPr/>
        <p:txBody>
          <a:bodyPr/>
          <a:lstStyle/>
          <a:p>
            <a:fld id="{AC2F539D-F291-412C-BF87-F034369668B8}" type="slidenum">
              <a:rPr lang="fr-FR" smtClean="0"/>
              <a:pPr/>
              <a:t>37</a:t>
            </a:fld>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Fo</a:t>
            </a:r>
            <a:r>
              <a:rPr lang="fr-FR" baseline="0" dirty="0"/>
              <a:t>r the final phase, </a:t>
            </a:r>
            <a:r>
              <a:rPr lang="fr-FR" baseline="0" dirty="0" err="1" smtClean="0"/>
              <a:t>we</a:t>
            </a:r>
            <a:r>
              <a:rPr lang="fr-FR" baseline="0" dirty="0" smtClean="0"/>
              <a:t> </a:t>
            </a:r>
            <a:r>
              <a:rPr lang="fr-FR" baseline="0" dirty="0" err="1" smtClean="0"/>
              <a:t>evaluated</a:t>
            </a:r>
            <a:r>
              <a:rPr lang="fr-FR" baseline="0" dirty="0" smtClean="0"/>
              <a:t> </a:t>
            </a:r>
            <a:r>
              <a:rPr lang="fr-FR" baseline="0" dirty="0" err="1" smtClean="0"/>
              <a:t>our</a:t>
            </a:r>
            <a:r>
              <a:rPr lang="fr-FR" baseline="0" dirty="0" smtClean="0"/>
              <a:t> model by </a:t>
            </a:r>
            <a:r>
              <a:rPr lang="fr-FR" baseline="0" dirty="0" err="1" smtClean="0"/>
              <a:t>calculating</a:t>
            </a:r>
            <a:r>
              <a:rPr lang="fr-FR" baseline="0" dirty="0" smtClean="0"/>
              <a:t> </a:t>
            </a:r>
            <a:r>
              <a:rPr lang="fr-FR" baseline="0" dirty="0" err="1" smtClean="0"/>
              <a:t>its</a:t>
            </a:r>
            <a:r>
              <a:rPr lang="fr-FR" baseline="0" dirty="0" smtClean="0"/>
              <a:t> </a:t>
            </a:r>
            <a:r>
              <a:rPr lang="fr-FR" baseline="0" dirty="0" err="1" smtClean="0"/>
              <a:t>precision</a:t>
            </a:r>
            <a:r>
              <a:rPr lang="fr-FR" baseline="0" dirty="0" smtClean="0"/>
              <a:t> and </a:t>
            </a:r>
            <a:r>
              <a:rPr lang="fr-FR" baseline="0" dirty="0" err="1" smtClean="0"/>
              <a:t>its</a:t>
            </a:r>
            <a:r>
              <a:rPr lang="fr-FR" baseline="0" dirty="0" smtClean="0"/>
              <a:t> </a:t>
            </a:r>
            <a:r>
              <a:rPr lang="fr-FR" baseline="0" dirty="0" err="1" smtClean="0"/>
              <a:t>recall</a:t>
            </a:r>
            <a:r>
              <a:rPr lang="fr-FR" baseline="0" dirty="0" smtClean="0"/>
              <a:t> to end up </a:t>
            </a:r>
            <a:r>
              <a:rPr lang="fr-FR" baseline="0" dirty="0" err="1" smtClean="0"/>
              <a:t>with</a:t>
            </a:r>
            <a:r>
              <a:rPr lang="fr-FR" baseline="0" dirty="0" smtClean="0"/>
              <a:t> 0,9  as a F1 score value</a:t>
            </a:r>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38</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Fo</a:t>
            </a:r>
            <a:r>
              <a:rPr lang="fr-FR" baseline="0" dirty="0"/>
              <a:t>r the final phase, </a:t>
            </a:r>
            <a:r>
              <a:rPr lang="fr-FR" baseline="0" dirty="0" err="1" smtClean="0"/>
              <a:t>we</a:t>
            </a:r>
            <a:r>
              <a:rPr lang="fr-FR" baseline="0" dirty="0" smtClean="0"/>
              <a:t> </a:t>
            </a:r>
            <a:r>
              <a:rPr lang="fr-FR" baseline="0" dirty="0" err="1" smtClean="0"/>
              <a:t>evaluated</a:t>
            </a:r>
            <a:r>
              <a:rPr lang="fr-FR" baseline="0" dirty="0" smtClean="0"/>
              <a:t> </a:t>
            </a:r>
            <a:r>
              <a:rPr lang="fr-FR" baseline="0" dirty="0" err="1" smtClean="0"/>
              <a:t>our</a:t>
            </a:r>
            <a:r>
              <a:rPr lang="fr-FR" baseline="0" dirty="0" smtClean="0"/>
              <a:t> model by </a:t>
            </a:r>
            <a:r>
              <a:rPr lang="fr-FR" baseline="0" dirty="0" err="1" smtClean="0"/>
              <a:t>calculating</a:t>
            </a:r>
            <a:r>
              <a:rPr lang="fr-FR" baseline="0" dirty="0" smtClean="0"/>
              <a:t> </a:t>
            </a:r>
            <a:r>
              <a:rPr lang="fr-FR" baseline="0" dirty="0" err="1" smtClean="0"/>
              <a:t>its</a:t>
            </a:r>
            <a:r>
              <a:rPr lang="fr-FR" baseline="0" dirty="0" smtClean="0"/>
              <a:t> </a:t>
            </a:r>
            <a:r>
              <a:rPr lang="fr-FR" baseline="0" dirty="0" err="1" smtClean="0"/>
              <a:t>precision</a:t>
            </a:r>
            <a:r>
              <a:rPr lang="fr-FR" baseline="0" dirty="0" smtClean="0"/>
              <a:t> and </a:t>
            </a:r>
            <a:r>
              <a:rPr lang="fr-FR" baseline="0" dirty="0" err="1" smtClean="0"/>
              <a:t>its</a:t>
            </a:r>
            <a:r>
              <a:rPr lang="fr-FR" baseline="0" dirty="0" smtClean="0"/>
              <a:t> </a:t>
            </a:r>
            <a:r>
              <a:rPr lang="fr-FR" baseline="0" dirty="0" err="1" smtClean="0"/>
              <a:t>recall</a:t>
            </a:r>
            <a:r>
              <a:rPr lang="fr-FR" baseline="0" dirty="0" smtClean="0"/>
              <a:t> to end up </a:t>
            </a:r>
            <a:r>
              <a:rPr lang="fr-FR" baseline="0" dirty="0" err="1" smtClean="0"/>
              <a:t>with</a:t>
            </a:r>
            <a:r>
              <a:rPr lang="fr-FR" baseline="0" dirty="0" smtClean="0"/>
              <a:t> 0,9  as a F1 score value</a:t>
            </a:r>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a:t>We collected different size of </a:t>
            </a:r>
            <a:r>
              <a:rPr lang="en-US" baseline="0" dirty="0"/>
              <a:t>plastic bottles from different brand, and we tried to cover all kinds of cans </a:t>
            </a:r>
            <a:endParaRPr lang="en-US" dirty="0"/>
          </a:p>
          <a:p>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i="1" dirty="0" smtClean="0">
                <a:solidFill>
                  <a:schemeClr val="tx1">
                    <a:lumMod val="75000"/>
                    <a:lumOff val="25000"/>
                  </a:schemeClr>
                </a:solidFill>
                <a:cs typeface="Arial" panose="020B0604020202020204" pitchFamily="34" charset="0"/>
              </a:rPr>
              <a:t>Thank you</a:t>
            </a:r>
            <a:r>
              <a:rPr lang="en-US" altLang="ko-KR" sz="1200" i="1" baseline="0" dirty="0" smtClean="0">
                <a:solidFill>
                  <a:schemeClr val="tx1">
                    <a:lumMod val="75000"/>
                    <a:lumOff val="25000"/>
                  </a:schemeClr>
                </a:solidFill>
                <a:cs typeface="Arial" panose="020B0604020202020204" pitchFamily="34" charset="0"/>
              </a:rPr>
              <a:t> Mustapha . And now l</a:t>
            </a:r>
            <a:r>
              <a:rPr lang="en-US" altLang="ko-KR" sz="1200" i="1" dirty="0" smtClean="0">
                <a:solidFill>
                  <a:schemeClr val="tx1">
                    <a:lumMod val="75000"/>
                    <a:lumOff val="25000"/>
                  </a:schemeClr>
                </a:solidFill>
                <a:cs typeface="Arial" panose="020B0604020202020204" pitchFamily="34" charset="0"/>
              </a:rPr>
              <a:t>et’s move on to data preprocessing.</a:t>
            </a:r>
            <a:endParaRPr lang="en-US" altLang="ko-KR" sz="1200" i="1" baseline="0" dirty="0" smtClean="0">
              <a:solidFill>
                <a:schemeClr val="tx1">
                  <a:lumMod val="75000"/>
                  <a:lumOff val="25000"/>
                </a:schemeClr>
              </a:solidFill>
              <a:cs typeface="Arial" panose="020B0604020202020204" pitchFamily="34" charset="0"/>
            </a:endParaRPr>
          </a:p>
          <a:p>
            <a:r>
              <a:rPr lang="en-US" altLang="ko-KR" sz="1200" i="1" baseline="0" dirty="0" smtClean="0">
                <a:solidFill>
                  <a:schemeClr val="tx1">
                    <a:lumMod val="75000"/>
                    <a:lumOff val="25000"/>
                  </a:schemeClr>
                </a:solidFill>
                <a:cs typeface="Arial" panose="020B0604020202020204" pitchFamily="34" charset="0"/>
              </a:rPr>
              <a:t>In our case we won’t be able to talk about variable and feature selection since we are the one’s who collected our proper data . So we have selected the features that we will need from the beginning .</a:t>
            </a:r>
          </a:p>
          <a:p>
            <a:r>
              <a:rPr lang="en-US" altLang="ko-KR" sz="1200" i="1" baseline="0" dirty="0" smtClean="0">
                <a:solidFill>
                  <a:schemeClr val="tx1">
                    <a:lumMod val="75000"/>
                    <a:lumOff val="25000"/>
                  </a:schemeClr>
                </a:solidFill>
                <a:cs typeface="Arial" panose="020B0604020202020204" pitchFamily="34" charset="0"/>
              </a:rPr>
              <a:t>So we will  only talk about data preparation and data understanding.</a:t>
            </a:r>
          </a:p>
          <a:p>
            <a:r>
              <a:rPr lang="en-US" altLang="ko-KR" sz="1200" i="1" dirty="0" smtClean="0">
                <a:solidFill>
                  <a:schemeClr val="tx1">
                    <a:lumMod val="75000"/>
                    <a:lumOff val="25000"/>
                  </a:schemeClr>
                </a:solidFill>
                <a:cs typeface="Arial" panose="020B0604020202020204" pitchFamily="34" charset="0"/>
              </a:rPr>
              <a:t>So In our project we have 2 types of data: external data and internal data.</a:t>
            </a:r>
          </a:p>
          <a:p>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Let’s begin by the external</a:t>
            </a:r>
            <a:r>
              <a:rPr lang="en-US" baseline="0" dirty="0" smtClean="0"/>
              <a:t> data.</a:t>
            </a:r>
          </a:p>
          <a:p>
            <a:pPr>
              <a:lnSpc>
                <a:spcPct val="150000"/>
              </a:lnSpc>
            </a:pPr>
            <a:r>
              <a:rPr lang="en-US" dirty="0" smtClean="0"/>
              <a:t>We have created an online form</a:t>
            </a:r>
            <a:r>
              <a:rPr lang="en-US" baseline="0" dirty="0" smtClean="0"/>
              <a:t> that contains: </a:t>
            </a:r>
          </a:p>
          <a:p>
            <a:pPr>
              <a:lnSpc>
                <a:spcPct val="150000"/>
              </a:lnSpc>
            </a:pPr>
            <a:r>
              <a:rPr lang="en-US" dirty="0" smtClean="0"/>
              <a:t>- Environmental questions</a:t>
            </a:r>
            <a:endParaRPr lang="fr-FR" dirty="0" smtClean="0"/>
          </a:p>
          <a:p>
            <a:pPr marL="285750" indent="-285750">
              <a:lnSpc>
                <a:spcPct val="150000"/>
              </a:lnSpc>
              <a:buFontTx/>
              <a:buNone/>
            </a:pPr>
            <a:r>
              <a:rPr lang="en-US" dirty="0" smtClean="0"/>
              <a:t>- Questions that are related to our business objectives</a:t>
            </a:r>
            <a:endParaRPr lang="fr-FR" dirty="0" smtClean="0"/>
          </a:p>
          <a:p>
            <a:pPr>
              <a:lnSpc>
                <a:spcPct val="150000"/>
              </a:lnSpc>
            </a:pPr>
            <a:r>
              <a:rPr lang="en-US" dirty="0" smtClean="0"/>
              <a:t>- And</a:t>
            </a:r>
            <a:r>
              <a:rPr lang="en-US" baseline="0" dirty="0" smtClean="0"/>
              <a:t> </a:t>
            </a:r>
            <a:r>
              <a:rPr lang="en-US" dirty="0" smtClean="0"/>
              <a:t>Personal questions</a:t>
            </a:r>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And this is the data set that we got from this form.</a:t>
            </a:r>
            <a:endParaRPr lang="en-US" dirty="0"/>
          </a:p>
        </p:txBody>
      </p:sp>
      <p:sp>
        <p:nvSpPr>
          <p:cNvPr id="4" name="Slide Number Placeholder 3"/>
          <p:cNvSpPr>
            <a:spLocks noGrp="1"/>
          </p:cNvSpPr>
          <p:nvPr>
            <p:ph type="sldNum" sz="quarter" idx="10"/>
          </p:nvPr>
        </p:nvSpPr>
        <p:spPr/>
        <p:txBody>
          <a:bodyPr/>
          <a:lstStyle/>
          <a:p>
            <a:fld id="{F4E007F1-3C48-4621-83B1-DF2C22E4F7D5}" type="slidenum">
              <a:rPr lang="en-US" smtClean="0"/>
              <a:pPr/>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dirty="0" smtClean="0"/>
              <a:t>After collecting the data we have done many statistics and graphs</a:t>
            </a:r>
            <a:r>
              <a:rPr lang="en-US" sz="1200" baseline="0" dirty="0" smtClean="0"/>
              <a:t> and these 2 bar plots are an example.</a:t>
            </a:r>
          </a:p>
          <a:p>
            <a:pPr marL="0" marR="0" indent="0" algn="l" defTabSz="914400" rtl="0" eaLnBrk="1" fontAlgn="auto" latinLnBrk="0" hangingPunct="1">
              <a:lnSpc>
                <a:spcPct val="100000"/>
              </a:lnSpc>
              <a:spcBef>
                <a:spcPts val="0"/>
              </a:spcBef>
              <a:spcAft>
                <a:spcPts val="0"/>
              </a:spcAft>
              <a:buClrTx/>
              <a:buSzTx/>
              <a:buFontTx/>
              <a:buNone/>
              <a:defRPr/>
            </a:pPr>
            <a:r>
              <a:rPr lang="en-US" sz="1200" baseline="0" dirty="0" smtClean="0">
                <a:latin typeface="Calibri" panose="020F0502020204030204" pitchFamily="34" charset="0"/>
                <a:ea typeface="Calibri" panose="020F0502020204030204" pitchFamily="34" charset="0"/>
                <a:cs typeface="Arial" panose="020B0604020202020204" pitchFamily="34" charset="0"/>
              </a:rPr>
              <a:t>These statistics will allow us </a:t>
            </a:r>
            <a:r>
              <a:rPr lang="en-US" sz="1200" dirty="0" smtClean="0">
                <a:latin typeface="Calibri" panose="020F0502020204030204" pitchFamily="34" charset="0"/>
                <a:ea typeface="Calibri" panose="020F0502020204030204" pitchFamily="34" charset="0"/>
                <a:cs typeface="Arial" panose="020B0604020202020204" pitchFamily="34" charset="0"/>
              </a:rPr>
              <a:t>to know if our project can be achieved or not, if the Tunisian society is interested by those kind of projects which are in relation with the principle of the green citizens.</a:t>
            </a:r>
            <a:endParaRPr lang="fr-FR" sz="1200" dirty="0" smtClean="0">
              <a:latin typeface="Calibri" panose="020F0502020204030204" pitchFamily="34" charset="0"/>
              <a:ea typeface="Calibri" panose="020F0502020204030204" pitchFamily="34" charset="0"/>
              <a:cs typeface="Arial" panose="020B0604020202020204" pitchFamily="34" charset="0"/>
            </a:endParaRPr>
          </a:p>
          <a:p>
            <a:pPr marL="226695" indent="-226695">
              <a:spcBef>
                <a:spcPts val="985"/>
              </a:spcBef>
              <a:spcAft>
                <a:spcPts val="0"/>
              </a:spcAft>
            </a:pPr>
            <a:r>
              <a:rPr lang="en-US" sz="1200" dirty="0" smtClean="0">
                <a:latin typeface="Calibri" panose="020F0502020204030204" pitchFamily="34" charset="0"/>
                <a:ea typeface="Calibri" panose="020F0502020204030204" pitchFamily="34" charset="0"/>
                <a:cs typeface="Arial" panose="020B0604020202020204" pitchFamily="34" charset="0"/>
              </a:rPr>
              <a:t>Also we can deduce where we can put our vending machines and which type of gifts the client</a:t>
            </a:r>
            <a:r>
              <a:rPr lang="en-US" sz="1200" baseline="0" dirty="0" smtClean="0">
                <a:latin typeface="Calibri" panose="020F0502020204030204" pitchFamily="34" charset="0"/>
                <a:ea typeface="Calibri" panose="020F0502020204030204" pitchFamily="34" charset="0"/>
                <a:cs typeface="Arial" panose="020B0604020202020204" pitchFamily="34" charset="0"/>
              </a:rPr>
              <a:t> </a:t>
            </a:r>
            <a:r>
              <a:rPr lang="en-US" sz="1200" dirty="0" smtClean="0">
                <a:latin typeface="Calibri" panose="020F0502020204030204" pitchFamily="34" charset="0"/>
                <a:ea typeface="Calibri" panose="020F0502020204030204" pitchFamily="34" charset="0"/>
                <a:cs typeface="Arial" panose="020B0604020202020204" pitchFamily="34" charset="0"/>
              </a:rPr>
              <a:t>would like to get in return.</a:t>
            </a:r>
            <a:endParaRPr lang="fr-FR" sz="1200" dirty="0" smtClean="0">
              <a:latin typeface="Calibri" panose="020F0502020204030204" pitchFamily="34" charset="0"/>
              <a:ea typeface="Calibri" panose="020F0502020204030204" pitchFamily="34" charset="0"/>
              <a:cs typeface="Arial" panose="020B0604020202020204" pitchFamily="34" charset="0"/>
            </a:endParaRPr>
          </a:p>
          <a:p>
            <a:pPr marL="226695" indent="-226695">
              <a:spcBef>
                <a:spcPts val="985"/>
              </a:spcBef>
              <a:spcAft>
                <a:spcPts val="0"/>
              </a:spcAft>
            </a:pPr>
            <a:r>
              <a:rPr lang="en-US" sz="1200" dirty="0" smtClean="0">
                <a:latin typeface="Calibri" panose="020F0502020204030204" pitchFamily="34" charset="0"/>
                <a:ea typeface="Calibri" panose="020F0502020204030204" pitchFamily="34" charset="0"/>
                <a:cs typeface="Arial" panose="020B0604020202020204" pitchFamily="34" charset="0"/>
              </a:rPr>
              <a:t>It will also help us in our business objectives such </a:t>
            </a:r>
            <a:r>
              <a:rPr lang="en-US" sz="1200" dirty="0" smtClean="0">
                <a:latin typeface="Calibri" panose="020F0502020204030204" pitchFamily="34" charset="0"/>
                <a:cs typeface="Arial" panose="020B0604020202020204" pitchFamily="34" charset="0"/>
              </a:rPr>
              <a:t>as Identifying the ecological</a:t>
            </a:r>
            <a:r>
              <a:rPr lang="en-US" sz="1200" baseline="0" dirty="0" smtClean="0">
                <a:latin typeface="Calibri" panose="020F0502020204030204" pitchFamily="34" charset="0"/>
                <a:cs typeface="Arial" panose="020B0604020202020204" pitchFamily="34" charset="0"/>
              </a:rPr>
              <a:t> </a:t>
            </a:r>
            <a:r>
              <a:rPr lang="en-US" sz="1200" dirty="0" smtClean="0">
                <a:latin typeface="Calibri" panose="020F0502020204030204" pitchFamily="34" charset="0"/>
                <a:cs typeface="Arial" panose="020B0604020202020204" pitchFamily="34" charset="0"/>
              </a:rPr>
              <a:t>profiles and classes of green citizens, profiling of key players in the market and drawing a</a:t>
            </a:r>
            <a:r>
              <a:rPr lang="en-US" sz="1200" baseline="0" dirty="0" smtClean="0">
                <a:latin typeface="Calibri" panose="020F0502020204030204" pitchFamily="34" charset="0"/>
                <a:cs typeface="Arial" panose="020B0604020202020204" pitchFamily="34" charset="0"/>
              </a:rPr>
              <a:t> </a:t>
            </a:r>
            <a:r>
              <a:rPr lang="en-US" sz="1200" dirty="0" smtClean="0">
                <a:latin typeface="Calibri" panose="020F0502020204030204" pitchFamily="34" charset="0"/>
                <a:cs typeface="Arial" panose="020B0604020202020204" pitchFamily="34" charset="0"/>
              </a:rPr>
              <a:t>competitive</a:t>
            </a:r>
            <a:r>
              <a:rPr lang="en-US" sz="1200" baseline="0" dirty="0" smtClean="0">
                <a:latin typeface="Calibri" panose="020F0502020204030204" pitchFamily="34" charset="0"/>
                <a:cs typeface="Arial" panose="020B0604020202020204" pitchFamily="34" charset="0"/>
              </a:rPr>
              <a:t> </a:t>
            </a:r>
            <a:r>
              <a:rPr lang="en-US" sz="1200" dirty="0" smtClean="0">
                <a:latin typeface="Calibri" panose="020F0502020204030204" pitchFamily="34" charset="0"/>
                <a:cs typeface="Arial" panose="020B0604020202020204" pitchFamily="34" charset="0"/>
              </a:rPr>
              <a:t>landscape for the market.</a:t>
            </a:r>
            <a:endParaRPr lang="fr-FR" sz="1200" dirty="0" smtClean="0">
              <a:latin typeface="Calibri" panose="020F0502020204030204" pitchFamily="34" charset="0"/>
              <a:cs typeface="Arial" panose="020B0604020202020204" pitchFamily="34" charset="0"/>
            </a:endParaRPr>
          </a:p>
          <a:p>
            <a:pPr marL="226695" indent="-226695">
              <a:spcBef>
                <a:spcPts val="985"/>
              </a:spcBef>
              <a:spcAft>
                <a:spcPts val="0"/>
              </a:spcAft>
            </a:pPr>
            <a:r>
              <a:rPr lang="en-US" sz="1200" dirty="0" smtClean="0">
                <a:latin typeface="Calibri" panose="020F0502020204030204" pitchFamily="34" charset="0"/>
                <a:ea typeface="Calibri" panose="020F0502020204030204" pitchFamily="34" charset="0"/>
                <a:cs typeface="Arial" panose="020B0604020202020204" pitchFamily="34" charset="0"/>
              </a:rPr>
              <a:t>So as a result the external data will help us achieve many of our business and data science objectives .</a:t>
            </a:r>
            <a:endParaRPr lang="fr-FR" sz="1200" dirty="0" smtClean="0">
              <a:latin typeface="Calibri" panose="020F0502020204030204" pitchFamily="34" charset="0"/>
              <a:ea typeface="Calibri" panose="020F050202020403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en-US" sz="1200" dirty="0" smtClean="0"/>
          </a:p>
          <a:p>
            <a:pPr>
              <a:buFontTx/>
              <a:buNone/>
            </a:pPr>
            <a:endParaRPr lang="en-US" sz="1200" dirty="0" smtClean="0"/>
          </a:p>
        </p:txBody>
      </p:sp>
      <p:sp>
        <p:nvSpPr>
          <p:cNvPr id="4" name="Slide Number Placeholder 3"/>
          <p:cNvSpPr>
            <a:spLocks noGrp="1"/>
          </p:cNvSpPr>
          <p:nvPr>
            <p:ph type="sldNum" sz="quarter" idx="10"/>
          </p:nvPr>
        </p:nvSpPr>
        <p:spPr/>
        <p:txBody>
          <a:bodyPr/>
          <a:lstStyle/>
          <a:p>
            <a:fld id="{F4E007F1-3C48-4621-83B1-DF2C22E4F7D5}" type="slidenum">
              <a:rPr lang="en-US" smtClean="0"/>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endParaRPr lang="en-US" sz="1200" dirty="0" smtClean="0"/>
          </a:p>
        </p:txBody>
      </p:sp>
      <p:sp>
        <p:nvSpPr>
          <p:cNvPr id="4" name="Slide Number Placeholder 3"/>
          <p:cNvSpPr>
            <a:spLocks noGrp="1"/>
          </p:cNvSpPr>
          <p:nvPr>
            <p:ph type="sldNum" sz="quarter" idx="10"/>
          </p:nvPr>
        </p:nvSpPr>
        <p:spPr/>
        <p:txBody>
          <a:bodyPr/>
          <a:lstStyle/>
          <a:p>
            <a:fld id="{F4E007F1-3C48-4621-83B1-DF2C22E4F7D5}"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bg1"/>
        </a:solidFill>
        <a:effectLst/>
      </p:bgPr>
    </p:bg>
    <p:spTree>
      <p:nvGrpSpPr>
        <p:cNvPr id="1" name=""/>
        <p:cNvGrpSpPr/>
        <p:nvPr/>
      </p:nvGrpSpPr>
      <p:grpSpPr>
        <a:xfrm>
          <a:off x="0" y="0"/>
          <a:ext cx="0" cy="0"/>
          <a:chOff x="0" y="0"/>
          <a:chExt cx="0" cy="0"/>
        </a:xfrm>
      </p:grpSpPr>
      <p:pic>
        <p:nvPicPr>
          <p:cNvPr id="2052" name="Picture 4" descr="G:\002-KIMS BUSINESS\007-02-Googleslidesppt\02-GSppt-Contents-Kim\20170429\07-\item02.png"/>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395536" y="1628162"/>
            <a:ext cx="2527764" cy="2527764"/>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0"/>
            <a:ext cx="4572000" cy="1710000"/>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4572000" y="1715444"/>
            <a:ext cx="4572000" cy="1710000"/>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0" y="3433500"/>
            <a:ext cx="4572000" cy="1710000"/>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3923928" y="0"/>
            <a:ext cx="5220072" cy="31478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 hasCustomPrompt="1"/>
          </p:nvPr>
        </p:nvSpPr>
        <p:spPr>
          <a:xfrm>
            <a:off x="611560" y="2787774"/>
            <a:ext cx="2880320" cy="201622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0" y="0"/>
            <a:ext cx="9144000" cy="329183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5" name="그림 개체 틀 14"/>
          <p:cNvSpPr>
            <a:spLocks noGrp="1"/>
          </p:cNvSpPr>
          <p:nvPr>
            <p:ph type="pic" idx="13" hasCustomPrompt="1"/>
          </p:nvPr>
        </p:nvSpPr>
        <p:spPr>
          <a:xfrm>
            <a:off x="0" y="0"/>
            <a:ext cx="4499992" cy="2499742"/>
          </a:xfrm>
          <a:custGeom>
            <a:avLst/>
            <a:gdLst>
              <a:gd name="connsiteX0" fmla="*/ 0 w 4499992"/>
              <a:gd name="connsiteY0" fmla="*/ 0 h 2499742"/>
              <a:gd name="connsiteX1" fmla="*/ 4499992 w 4499992"/>
              <a:gd name="connsiteY1" fmla="*/ 0 h 2499742"/>
              <a:gd name="connsiteX2" fmla="*/ 4499992 w 4499992"/>
              <a:gd name="connsiteY2" fmla="*/ 1368152 h 2499742"/>
              <a:gd name="connsiteX3" fmla="*/ 3372247 w 4499992"/>
              <a:gd name="connsiteY3" fmla="*/ 1368152 h 2499742"/>
              <a:gd name="connsiteX4" fmla="*/ 3372247 w 4499992"/>
              <a:gd name="connsiteY4" fmla="*/ 2499742 h 2499742"/>
              <a:gd name="connsiteX5" fmla="*/ 0 w 4499992"/>
              <a:gd name="connsiteY5" fmla="*/ 2499742 h 249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9992" h="2499742">
                <a:moveTo>
                  <a:pt x="0" y="0"/>
                </a:moveTo>
                <a:lnTo>
                  <a:pt x="4499992" y="0"/>
                </a:lnTo>
                <a:lnTo>
                  <a:pt x="4499992" y="1368152"/>
                </a:lnTo>
                <a:lnTo>
                  <a:pt x="3372247" y="1368152"/>
                </a:lnTo>
                <a:lnTo>
                  <a:pt x="3372247" y="2499742"/>
                </a:lnTo>
                <a:lnTo>
                  <a:pt x="0" y="249974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p:cNvSpPr>
            <a:spLocks noGrp="1"/>
          </p:cNvSpPr>
          <p:nvPr>
            <p:ph type="pic" idx="15" hasCustomPrompt="1"/>
          </p:nvPr>
        </p:nvSpPr>
        <p:spPr>
          <a:xfrm>
            <a:off x="4644008" y="0"/>
            <a:ext cx="4499992" cy="2499742"/>
          </a:xfrm>
          <a:custGeom>
            <a:avLst/>
            <a:gdLst>
              <a:gd name="connsiteX0" fmla="*/ 0 w 4499992"/>
              <a:gd name="connsiteY0" fmla="*/ 0 h 2499742"/>
              <a:gd name="connsiteX1" fmla="*/ 4499992 w 4499992"/>
              <a:gd name="connsiteY1" fmla="*/ 0 h 2499742"/>
              <a:gd name="connsiteX2" fmla="*/ 4499992 w 4499992"/>
              <a:gd name="connsiteY2" fmla="*/ 2499742 h 2499742"/>
              <a:gd name="connsiteX3" fmla="*/ 1137667 w 4499992"/>
              <a:gd name="connsiteY3" fmla="*/ 2499742 h 2499742"/>
              <a:gd name="connsiteX4" fmla="*/ 1137667 w 4499992"/>
              <a:gd name="connsiteY4" fmla="*/ 1368152 h 2499742"/>
              <a:gd name="connsiteX5" fmla="*/ 0 w 4499992"/>
              <a:gd name="connsiteY5" fmla="*/ 1368152 h 249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9992" h="2499742">
                <a:moveTo>
                  <a:pt x="0" y="0"/>
                </a:moveTo>
                <a:lnTo>
                  <a:pt x="4499992" y="0"/>
                </a:lnTo>
                <a:lnTo>
                  <a:pt x="4499992" y="2499742"/>
                </a:lnTo>
                <a:lnTo>
                  <a:pt x="1137667" y="2499742"/>
                </a:lnTo>
                <a:lnTo>
                  <a:pt x="1137667" y="1368152"/>
                </a:lnTo>
                <a:lnTo>
                  <a:pt x="0" y="136815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p:cNvSpPr>
            <a:spLocks noGrp="1"/>
          </p:cNvSpPr>
          <p:nvPr>
            <p:ph type="pic" idx="16" hasCustomPrompt="1"/>
          </p:nvPr>
        </p:nvSpPr>
        <p:spPr>
          <a:xfrm>
            <a:off x="4644008" y="2643759"/>
            <a:ext cx="4499992" cy="2499742"/>
          </a:xfrm>
          <a:custGeom>
            <a:avLst/>
            <a:gdLst>
              <a:gd name="connsiteX0" fmla="*/ 1137667 w 4499992"/>
              <a:gd name="connsiteY0" fmla="*/ 0 h 2499742"/>
              <a:gd name="connsiteX1" fmla="*/ 4499992 w 4499992"/>
              <a:gd name="connsiteY1" fmla="*/ 0 h 2499742"/>
              <a:gd name="connsiteX2" fmla="*/ 4499992 w 4499992"/>
              <a:gd name="connsiteY2" fmla="*/ 2499742 h 2499742"/>
              <a:gd name="connsiteX3" fmla="*/ 0 w 4499992"/>
              <a:gd name="connsiteY3" fmla="*/ 2499742 h 2499742"/>
              <a:gd name="connsiteX4" fmla="*/ 0 w 4499992"/>
              <a:gd name="connsiteY4" fmla="*/ 1118616 h 2499742"/>
              <a:gd name="connsiteX5" fmla="*/ 1137667 w 4499992"/>
              <a:gd name="connsiteY5" fmla="*/ 1118616 h 249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9992" h="2499742">
                <a:moveTo>
                  <a:pt x="1137667" y="0"/>
                </a:moveTo>
                <a:lnTo>
                  <a:pt x="4499992" y="0"/>
                </a:lnTo>
                <a:lnTo>
                  <a:pt x="4499992" y="2499742"/>
                </a:lnTo>
                <a:lnTo>
                  <a:pt x="0" y="2499742"/>
                </a:lnTo>
                <a:lnTo>
                  <a:pt x="0" y="1118616"/>
                </a:lnTo>
                <a:lnTo>
                  <a:pt x="1137667" y="1118616"/>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그림 개체 틀 15"/>
          <p:cNvSpPr>
            <a:spLocks noGrp="1"/>
          </p:cNvSpPr>
          <p:nvPr>
            <p:ph type="pic" idx="17" hasCustomPrompt="1"/>
          </p:nvPr>
        </p:nvSpPr>
        <p:spPr>
          <a:xfrm>
            <a:off x="0" y="2643759"/>
            <a:ext cx="4499992" cy="2499742"/>
          </a:xfrm>
          <a:custGeom>
            <a:avLst/>
            <a:gdLst>
              <a:gd name="connsiteX0" fmla="*/ 0 w 4499992"/>
              <a:gd name="connsiteY0" fmla="*/ 0 h 2499742"/>
              <a:gd name="connsiteX1" fmla="*/ 3372247 w 4499992"/>
              <a:gd name="connsiteY1" fmla="*/ 0 h 2499742"/>
              <a:gd name="connsiteX2" fmla="*/ 3372247 w 4499992"/>
              <a:gd name="connsiteY2" fmla="*/ 1118616 h 2499742"/>
              <a:gd name="connsiteX3" fmla="*/ 4499992 w 4499992"/>
              <a:gd name="connsiteY3" fmla="*/ 1118616 h 2499742"/>
              <a:gd name="connsiteX4" fmla="*/ 4499992 w 4499992"/>
              <a:gd name="connsiteY4" fmla="*/ 2499742 h 2499742"/>
              <a:gd name="connsiteX5" fmla="*/ 0 w 4499992"/>
              <a:gd name="connsiteY5" fmla="*/ 2499742 h 249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9992" h="2499742">
                <a:moveTo>
                  <a:pt x="0" y="0"/>
                </a:moveTo>
                <a:lnTo>
                  <a:pt x="3372247" y="0"/>
                </a:lnTo>
                <a:lnTo>
                  <a:pt x="3372247" y="1118616"/>
                </a:lnTo>
                <a:lnTo>
                  <a:pt x="4499992" y="1118616"/>
                </a:lnTo>
                <a:lnTo>
                  <a:pt x="4499992" y="2499742"/>
                </a:lnTo>
                <a:lnTo>
                  <a:pt x="0" y="249974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5" name="Rectangle 4"/>
          <p:cNvSpPr/>
          <p:nvPr userDrawn="1"/>
        </p:nvSpPr>
        <p:spPr>
          <a:xfrm>
            <a:off x="3491880" y="2571750"/>
            <a:ext cx="2160240" cy="2571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0">
              <a:solidFill>
                <a:schemeClr val="tx1">
                  <a:lumMod val="75000"/>
                  <a:lumOff val="25000"/>
                </a:schemeClr>
              </a:solidFill>
              <a:latin typeface="+mn-lt"/>
            </a:endParaRPr>
          </a:p>
        </p:txBody>
      </p:sp>
      <p:sp>
        <p:nvSpPr>
          <p:cNvPr id="6" name="Picture Placeholder 2"/>
          <p:cNvSpPr>
            <a:spLocks noGrp="1"/>
          </p:cNvSpPr>
          <p:nvPr>
            <p:ph type="pic" idx="14" hasCustomPrompt="1"/>
          </p:nvPr>
        </p:nvSpPr>
        <p:spPr>
          <a:xfrm>
            <a:off x="5652120" y="2571750"/>
            <a:ext cx="3491880" cy="2571750"/>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0" y="2561481"/>
            <a:ext cx="1740797" cy="1296144"/>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1739834" y="2561481"/>
            <a:ext cx="1752046" cy="1296144"/>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7" hasCustomPrompt="1"/>
          </p:nvPr>
        </p:nvSpPr>
        <p:spPr>
          <a:xfrm>
            <a:off x="0" y="3857625"/>
            <a:ext cx="3491880" cy="1296144"/>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0" y="0"/>
            <a:ext cx="4572000" cy="2571750"/>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Picture Placeholder 2"/>
          <p:cNvSpPr>
            <a:spLocks noGrp="1"/>
          </p:cNvSpPr>
          <p:nvPr>
            <p:ph type="pic" idx="18" hasCustomPrompt="1"/>
          </p:nvPr>
        </p:nvSpPr>
        <p:spPr>
          <a:xfrm>
            <a:off x="4572000" y="0"/>
            <a:ext cx="4572000" cy="2571750"/>
          </a:xfrm>
          <a:prstGeom prst="rect">
            <a:avLst/>
          </a:prstGeom>
          <a:solidFill>
            <a:schemeClr val="bg1">
              <a:lumMod val="95000"/>
            </a:schemeClr>
          </a:solidFill>
        </p:spPr>
        <p:txBody>
          <a:bodyPr anchor="ctr"/>
          <a:lstStyle>
            <a:lvl1pPr marL="0" indent="0" algn="ctr">
              <a:buNone/>
              <a:defRPr sz="1200" b="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anose="020B0604020202020204"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End Slide Layout">
    <p:spTree>
      <p:nvGrpSpPr>
        <p:cNvPr id="1" name=""/>
        <p:cNvGrpSpPr/>
        <p:nvPr/>
      </p:nvGrpSpPr>
      <p:grpSpPr>
        <a:xfrm>
          <a:off x="0" y="0"/>
          <a:ext cx="0" cy="0"/>
          <a:chOff x="0" y="0"/>
          <a:chExt cx="0" cy="0"/>
        </a:xfrm>
      </p:grpSpPr>
      <p:grpSp>
        <p:nvGrpSpPr>
          <p:cNvPr id="5" name="Group 4"/>
          <p:cNvGrpSpPr/>
          <p:nvPr userDrawn="1"/>
        </p:nvGrpSpPr>
        <p:grpSpPr>
          <a:xfrm>
            <a:off x="2267744" y="0"/>
            <a:ext cx="4608512" cy="5143500"/>
            <a:chOff x="0" y="1347614"/>
            <a:chExt cx="9144000" cy="2448272"/>
          </a:xfrm>
          <a:solidFill>
            <a:srgbClr val="649941">
              <a:alpha val="85000"/>
            </a:srgbClr>
          </a:solidFill>
        </p:grpSpPr>
        <p:sp>
          <p:nvSpPr>
            <p:cNvPr id="6" name="Rectangle 5"/>
            <p:cNvSpPr/>
            <p:nvPr userDrawn="1"/>
          </p:nvSpPr>
          <p:spPr>
            <a:xfrm>
              <a:off x="0" y="1347614"/>
              <a:ext cx="9144000" cy="244827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2286000" y="1347614"/>
              <a:ext cx="4572000" cy="2448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0" name="Text Placeholder 9"/>
          <p:cNvSpPr>
            <a:spLocks noGrp="1"/>
          </p:cNvSpPr>
          <p:nvPr>
            <p:ph type="body" sz="quarter" idx="10" hasCustomPrompt="1"/>
          </p:nvPr>
        </p:nvSpPr>
        <p:spPr>
          <a:xfrm>
            <a:off x="0" y="3363838"/>
            <a:ext cx="9144000" cy="576063"/>
          </a:xfrm>
          <a:prstGeom prst="rect">
            <a:avLst/>
          </a:prstGeom>
        </p:spPr>
        <p:txBody>
          <a:bodyPr anchor="ctr"/>
          <a:lstStyle>
            <a:lvl1pPr marL="0" indent="0" algn="ctr">
              <a:buNone/>
              <a:defRPr sz="3600" b="0" baseline="0">
                <a:solidFill>
                  <a:schemeClr val="bg1"/>
                </a:solidFill>
                <a:latin typeface="+mj-lt"/>
                <a:cs typeface="Arial" panose="020B0604020202020204"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939902"/>
            <a:ext cx="9144000" cy="288032"/>
          </a:xfrm>
          <a:prstGeom prst="rect">
            <a:avLst/>
          </a:prstGeom>
        </p:spPr>
        <p:txBody>
          <a:bodyPr anchor="ctr"/>
          <a:lstStyle>
            <a:lvl1pPr marL="0" indent="0" algn="ctr">
              <a:buNone/>
              <a:defRPr sz="1400" b="0" baseline="0">
                <a:solidFill>
                  <a:schemeClr val="bg1"/>
                </a:solidFill>
                <a:latin typeface="+mn-lt"/>
                <a:cs typeface="Arial" panose="020B0604020202020204" pitchFamily="34" charset="0"/>
              </a:defRPr>
            </a:lvl1pPr>
          </a:lstStyle>
          <a:p>
            <a:pPr lvl="0"/>
            <a:r>
              <a:rPr lang="en-US" altLang="ko-KR" dirty="0"/>
              <a:t>Insert the title of your subtitle Here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Break Layout">
    <p:spTree>
      <p:nvGrpSpPr>
        <p:cNvPr id="1" name=""/>
        <p:cNvGrpSpPr/>
        <p:nvPr/>
      </p:nvGrpSpPr>
      <p:grpSpPr>
        <a:xfrm>
          <a:off x="0" y="0"/>
          <a:ext cx="0" cy="0"/>
          <a:chOff x="0" y="0"/>
          <a:chExt cx="0" cy="0"/>
        </a:xfrm>
      </p:grpSpPr>
      <p:grpSp>
        <p:nvGrpSpPr>
          <p:cNvPr id="4" name="Group 3"/>
          <p:cNvGrpSpPr/>
          <p:nvPr userDrawn="1"/>
        </p:nvGrpSpPr>
        <p:grpSpPr>
          <a:xfrm>
            <a:off x="0" y="1347614"/>
            <a:ext cx="9144000" cy="2448272"/>
            <a:chOff x="0" y="1347614"/>
            <a:chExt cx="9144000" cy="2448272"/>
          </a:xfrm>
          <a:solidFill>
            <a:srgbClr val="649941">
              <a:alpha val="85000"/>
            </a:srgbClr>
          </a:solidFill>
        </p:grpSpPr>
        <p:sp>
          <p:nvSpPr>
            <p:cNvPr id="2" name="Rectangle 1"/>
            <p:cNvSpPr/>
            <p:nvPr userDrawn="1"/>
          </p:nvSpPr>
          <p:spPr>
            <a:xfrm>
              <a:off x="0" y="1347614"/>
              <a:ext cx="9144000" cy="244827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0" y="1923678"/>
              <a:ext cx="9144000" cy="122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0" name="Text Placeholder 9"/>
          <p:cNvSpPr>
            <a:spLocks noGrp="1"/>
          </p:cNvSpPr>
          <p:nvPr>
            <p:ph type="body" sz="quarter" idx="10" hasCustomPrompt="1"/>
          </p:nvPr>
        </p:nvSpPr>
        <p:spPr>
          <a:xfrm>
            <a:off x="4263027" y="2155604"/>
            <a:ext cx="4880973" cy="473576"/>
          </a:xfrm>
          <a:prstGeom prst="rect">
            <a:avLst/>
          </a:prstGeom>
        </p:spPr>
        <p:txBody>
          <a:bodyPr anchor="ctr"/>
          <a:lstStyle>
            <a:lvl1pPr marL="0" indent="0" algn="l">
              <a:buNone/>
              <a:defRPr sz="3600" b="0" baseline="0">
                <a:solidFill>
                  <a:schemeClr val="bg1"/>
                </a:solidFill>
                <a:latin typeface="+mj-lt"/>
                <a:cs typeface="Arial" panose="020B0604020202020204"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263027" y="2629180"/>
            <a:ext cx="4880973" cy="288032"/>
          </a:xfrm>
          <a:prstGeom prst="rect">
            <a:avLst/>
          </a:prstGeom>
        </p:spPr>
        <p:txBody>
          <a:bodyPr anchor="ctr"/>
          <a:lstStyle>
            <a:lvl1pPr marL="0" indent="0" algn="l">
              <a:buNone/>
              <a:defRPr sz="1400" b="0" baseline="0">
                <a:solidFill>
                  <a:schemeClr val="bg1"/>
                </a:solidFill>
                <a:latin typeface="+mn-lt"/>
                <a:cs typeface="Arial" panose="020B0604020202020204" pitchFamily="34" charset="0"/>
              </a:defRPr>
            </a:lvl1pPr>
          </a:lstStyle>
          <a:p>
            <a:pPr lvl="0"/>
            <a:r>
              <a:rPr lang="en-US" altLang="ko-KR" dirty="0"/>
              <a:t>Insert the title of your subtitle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242647" y="254632"/>
            <a:ext cx="8679898" cy="543185"/>
          </a:xfrm>
          <a:prstGeom prst="rect">
            <a:avLst/>
          </a:prstGeom>
        </p:spPr>
        <p:txBody>
          <a:bodyPr lIns="68580" tIns="34290" rIns="68580" bIns="34290" anchor="ctr"/>
          <a:lstStyle>
            <a:lvl1pPr marL="0" indent="0" algn="ctr">
              <a:buNone/>
              <a:defRPr sz="41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1310462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p>
        </p:txBody>
      </p:sp>
      <p:grpSp>
        <p:nvGrpSpPr>
          <p:cNvPr id="23" name="Group 2"/>
          <p:cNvGrpSpPr/>
          <p:nvPr userDrawn="1"/>
        </p:nvGrpSpPr>
        <p:grpSpPr>
          <a:xfrm>
            <a:off x="2366" y="5048249"/>
            <a:ext cx="9141634" cy="105933"/>
            <a:chOff x="2267744" y="4865360"/>
            <a:chExt cx="8064896" cy="154663"/>
          </a:xfrm>
        </p:grpSpPr>
        <p:sp>
          <p:nvSpPr>
            <p:cNvPr id="24" name="Rectangle 1"/>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6"/>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7"/>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8"/>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1"/>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2"/>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3"/>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4"/>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5"/>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6"/>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7"/>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8"/>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9"/>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0"/>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1"/>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2"/>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grpSp>
        <p:nvGrpSpPr>
          <p:cNvPr id="4" name="Group 3"/>
          <p:cNvGrpSpPr/>
          <p:nvPr userDrawn="1"/>
        </p:nvGrpSpPr>
        <p:grpSpPr>
          <a:xfrm>
            <a:off x="0" y="1347614"/>
            <a:ext cx="9144000" cy="2448272"/>
            <a:chOff x="0" y="1347614"/>
            <a:chExt cx="9144000" cy="2448272"/>
          </a:xfrm>
          <a:solidFill>
            <a:srgbClr val="649941">
              <a:alpha val="85000"/>
            </a:srgbClr>
          </a:solidFill>
        </p:grpSpPr>
        <p:sp>
          <p:nvSpPr>
            <p:cNvPr id="2" name="Rectangle 1"/>
            <p:cNvSpPr/>
            <p:nvPr userDrawn="1"/>
          </p:nvSpPr>
          <p:spPr>
            <a:xfrm>
              <a:off x="0" y="1347614"/>
              <a:ext cx="9144000" cy="244827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0" y="1923678"/>
              <a:ext cx="9144000" cy="122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0" name="Text Placeholder 9"/>
          <p:cNvSpPr>
            <a:spLocks noGrp="1"/>
          </p:cNvSpPr>
          <p:nvPr>
            <p:ph type="body" sz="quarter" idx="10" hasCustomPrompt="1"/>
          </p:nvPr>
        </p:nvSpPr>
        <p:spPr>
          <a:xfrm>
            <a:off x="4263027" y="2155604"/>
            <a:ext cx="4880973" cy="473576"/>
          </a:xfrm>
          <a:prstGeom prst="rect">
            <a:avLst/>
          </a:prstGeom>
        </p:spPr>
        <p:txBody>
          <a:bodyPr anchor="ctr"/>
          <a:lstStyle>
            <a:lvl1pPr marL="0" indent="0" algn="l">
              <a:buNone/>
              <a:defRPr sz="3600" b="0" baseline="0">
                <a:solidFill>
                  <a:schemeClr val="bg1"/>
                </a:solidFill>
                <a:latin typeface="+mj-lt"/>
                <a:cs typeface="Arial" panose="020B0604020202020204"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263027" y="2629180"/>
            <a:ext cx="4880973" cy="288032"/>
          </a:xfrm>
          <a:prstGeom prst="rect">
            <a:avLst/>
          </a:prstGeom>
        </p:spPr>
        <p:txBody>
          <a:bodyPr anchor="ctr"/>
          <a:lstStyle>
            <a:lvl1pPr marL="0" indent="0" algn="l">
              <a:buNone/>
              <a:defRPr sz="1400" b="0" baseline="0">
                <a:solidFill>
                  <a:schemeClr val="bg1"/>
                </a:solidFill>
                <a:latin typeface="+mn-lt"/>
                <a:cs typeface="Arial" panose="020B0604020202020204" pitchFamily="34" charset="0"/>
              </a:defRPr>
            </a:lvl1pPr>
          </a:lstStyle>
          <a:p>
            <a:pPr lvl="0"/>
            <a:r>
              <a:rPr lang="en-US" altLang="ko-KR" dirty="0"/>
              <a:t>Insert the title of your subtitle Here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Basic Layout">
    <p:bg>
      <p:bgPr>
        <a:gradFill>
          <a:gsLst>
            <a:gs pos="0">
              <a:schemeClr val="bg1"/>
            </a:gs>
            <a:gs pos="100000">
              <a:schemeClr val="accent1">
                <a:tint val="23500"/>
                <a:satMod val="160000"/>
                <a:alpha val="0"/>
              </a:schemeClr>
            </a:gs>
          </a:gsLst>
          <a:lin ang="5400000" scaled="0"/>
        </a:gra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tangle 22"/>
          <p:cNvSpPr/>
          <p:nvPr userDrawn="1"/>
        </p:nvSpPr>
        <p:spPr>
          <a:xfrm>
            <a:off x="107504" y="123478"/>
            <a:ext cx="8928992" cy="489654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hasCustomPrompt="1"/>
          </p:nvPr>
        </p:nvSpPr>
        <p:spPr>
          <a:xfrm>
            <a:off x="0" y="195486"/>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771550"/>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anose="020B0604020202020204"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bg1"/>
                </a:solidFill>
                <a:latin typeface="+mn-lt"/>
                <a:cs typeface="Arial" panose="020B0604020202020204" pitchFamily="34" charset="0"/>
              </a:defRPr>
            </a:lvl1pPr>
          </a:lstStyle>
          <a:p>
            <a:pPr lvl="0"/>
            <a:r>
              <a:rPr lang="en-US" altLang="ko-KR" dirty="0"/>
              <a:t>Insert the title of your subtitle Here</a:t>
            </a:r>
          </a:p>
        </p:txBody>
      </p:sp>
      <p:sp>
        <p:nvSpPr>
          <p:cNvPr id="2" name="Rectangle 1"/>
          <p:cNvSpPr/>
          <p:nvPr userDrawn="1"/>
        </p:nvSpPr>
        <p:spPr>
          <a:xfrm>
            <a:off x="107504" y="1131590"/>
            <a:ext cx="8928992" cy="388843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anose="020B0604020202020204"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p>
        </p:txBody>
      </p:sp>
      <p:sp>
        <p:nvSpPr>
          <p:cNvPr id="24" name="Picture Placeholder 2"/>
          <p:cNvSpPr>
            <a:spLocks noGrp="1"/>
          </p:cNvSpPr>
          <p:nvPr>
            <p:ph type="pic" idx="1" hasCustomPrompt="1"/>
          </p:nvPr>
        </p:nvSpPr>
        <p:spPr>
          <a:xfrm>
            <a:off x="683568" y="1335357"/>
            <a:ext cx="1296144" cy="1011595"/>
          </a:xfrm>
          <a:prstGeom prst="rect">
            <a:avLst/>
          </a:prstGeom>
          <a:solidFill>
            <a:schemeClr val="bg1">
              <a:lumMod val="95000"/>
            </a:schemeClr>
          </a:solidFill>
          <a:ln w="25400">
            <a:noFill/>
          </a:ln>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5" name="Picture Placeholder 2"/>
          <p:cNvSpPr>
            <a:spLocks noGrp="1"/>
          </p:cNvSpPr>
          <p:nvPr>
            <p:ph type="pic" idx="12" hasCustomPrompt="1"/>
          </p:nvPr>
        </p:nvSpPr>
        <p:spPr>
          <a:xfrm>
            <a:off x="683568" y="2527876"/>
            <a:ext cx="1296144" cy="1011595"/>
          </a:xfrm>
          <a:prstGeom prst="rect">
            <a:avLst/>
          </a:prstGeom>
          <a:solidFill>
            <a:schemeClr val="bg1">
              <a:lumMod val="95000"/>
            </a:schemeClr>
          </a:solidFill>
          <a:ln w="25400">
            <a:noFill/>
          </a:ln>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6" name="Picture Placeholder 2"/>
          <p:cNvSpPr>
            <a:spLocks noGrp="1"/>
          </p:cNvSpPr>
          <p:nvPr>
            <p:ph type="pic" idx="13" hasCustomPrompt="1"/>
          </p:nvPr>
        </p:nvSpPr>
        <p:spPr>
          <a:xfrm>
            <a:off x="683568" y="3720395"/>
            <a:ext cx="1296144" cy="1011595"/>
          </a:xfrm>
          <a:prstGeom prst="rect">
            <a:avLst/>
          </a:prstGeom>
          <a:solidFill>
            <a:schemeClr val="bg1">
              <a:lumMod val="95000"/>
            </a:schemeClr>
          </a:solidFill>
          <a:ln w="25400">
            <a:noFill/>
          </a:ln>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7" name="Rectangle 26"/>
          <p:cNvSpPr/>
          <p:nvPr userDrawn="1"/>
        </p:nvSpPr>
        <p:spPr>
          <a:xfrm>
            <a:off x="2166260" y="1335357"/>
            <a:ext cx="6977740" cy="1011600"/>
          </a:xfrm>
          <a:prstGeom prst="rect">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p:cNvSpPr/>
          <p:nvPr userDrawn="1"/>
        </p:nvSpPr>
        <p:spPr>
          <a:xfrm>
            <a:off x="2166260" y="2527876"/>
            <a:ext cx="6977740" cy="1011600"/>
          </a:xfrm>
          <a:prstGeom prst="rect">
            <a:avLst/>
          </a:prstGeom>
          <a:solidFill>
            <a:schemeClr val="accent2">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p:cNvSpPr/>
          <p:nvPr userDrawn="1"/>
        </p:nvSpPr>
        <p:spPr>
          <a:xfrm>
            <a:off x="2166260" y="3720395"/>
            <a:ext cx="6977740" cy="1011600"/>
          </a:xfrm>
          <a:prstGeom prst="rect">
            <a:avLst/>
          </a:prstGeom>
          <a:solidFill>
            <a:schemeClr val="accent3">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p:cNvSpPr/>
          <p:nvPr userDrawn="1"/>
        </p:nvSpPr>
        <p:spPr>
          <a:xfrm>
            <a:off x="0" y="1335357"/>
            <a:ext cx="511906" cy="101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p:cNvSpPr/>
          <p:nvPr userDrawn="1"/>
        </p:nvSpPr>
        <p:spPr>
          <a:xfrm>
            <a:off x="0" y="2527876"/>
            <a:ext cx="511906" cy="101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userDrawn="1"/>
        </p:nvSpPr>
        <p:spPr>
          <a:xfrm>
            <a:off x="0" y="3720395"/>
            <a:ext cx="511906" cy="1011600"/>
          </a:xfrm>
          <a:prstGeom prst="rect">
            <a:avLst/>
          </a:prstGeom>
          <a:solidFill>
            <a:schemeClr val="accent3">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3" name="Group 2"/>
          <p:cNvGrpSpPr/>
          <p:nvPr userDrawn="1"/>
        </p:nvGrpSpPr>
        <p:grpSpPr>
          <a:xfrm>
            <a:off x="2366" y="5048249"/>
            <a:ext cx="9141634" cy="105933"/>
            <a:chOff x="2267744" y="4865360"/>
            <a:chExt cx="8064896" cy="154663"/>
          </a:xfrm>
        </p:grpSpPr>
        <p:sp>
          <p:nvSpPr>
            <p:cNvPr id="34" name="Rectangle 1"/>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6"/>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7"/>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8"/>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1"/>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2"/>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3"/>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4"/>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5"/>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6"/>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7"/>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8"/>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9"/>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20"/>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21"/>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2"/>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7" name="Pentagon 6"/>
          <p:cNvSpPr/>
          <p:nvPr userDrawn="1"/>
        </p:nvSpPr>
        <p:spPr>
          <a:xfrm>
            <a:off x="3563888" y="1459377"/>
            <a:ext cx="3312127" cy="360000"/>
          </a:xfrm>
          <a:prstGeom prst="homePlate">
            <a:avLst>
              <a:gd name="adj" fmla="val 58282"/>
            </a:avLst>
          </a:prstGeom>
          <a:solidFill>
            <a:schemeClr val="accent4">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entagon 7"/>
          <p:cNvSpPr/>
          <p:nvPr userDrawn="1"/>
        </p:nvSpPr>
        <p:spPr>
          <a:xfrm>
            <a:off x="3563888" y="1963541"/>
            <a:ext cx="3672128" cy="360000"/>
          </a:xfrm>
          <a:prstGeom prst="homePlate">
            <a:avLst>
              <a:gd name="adj" fmla="val 58282"/>
            </a:avLst>
          </a:prstGeom>
          <a:solidFill>
            <a:schemeClr val="accent3">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Pentagon 8"/>
          <p:cNvSpPr/>
          <p:nvPr userDrawn="1"/>
        </p:nvSpPr>
        <p:spPr>
          <a:xfrm>
            <a:off x="3563888" y="2467705"/>
            <a:ext cx="4032128" cy="360000"/>
          </a:xfrm>
          <a:prstGeom prst="homePlate">
            <a:avLst>
              <a:gd name="adj" fmla="val 58282"/>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Pentagon 11"/>
          <p:cNvSpPr/>
          <p:nvPr userDrawn="1"/>
        </p:nvSpPr>
        <p:spPr>
          <a:xfrm>
            <a:off x="3563888" y="2947558"/>
            <a:ext cx="4392128" cy="360000"/>
          </a:xfrm>
          <a:prstGeom prst="homePlate">
            <a:avLst>
              <a:gd name="adj" fmla="val 58282"/>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anose="020B0604020202020204"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p>
        </p:txBody>
      </p:sp>
      <p:pic>
        <p:nvPicPr>
          <p:cNvPr id="5" name="Picture 2" descr="D:\Fullppt\005-PNG이미지\노트북.png"/>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396552" y="1140705"/>
            <a:ext cx="5218080" cy="26540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Picture Placeholder 2"/>
          <p:cNvSpPr>
            <a:spLocks noGrp="1"/>
          </p:cNvSpPr>
          <p:nvPr>
            <p:ph type="pic" idx="1" hasCustomPrompt="1"/>
          </p:nvPr>
        </p:nvSpPr>
        <p:spPr>
          <a:xfrm>
            <a:off x="1021006" y="1483269"/>
            <a:ext cx="2501783" cy="184949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30" name="Group 2"/>
          <p:cNvGrpSpPr/>
          <p:nvPr userDrawn="1"/>
        </p:nvGrpSpPr>
        <p:grpSpPr>
          <a:xfrm>
            <a:off x="2366" y="5048249"/>
            <a:ext cx="9141634" cy="105933"/>
            <a:chOff x="2267744" y="4865360"/>
            <a:chExt cx="8064896" cy="154663"/>
          </a:xfrm>
        </p:grpSpPr>
        <p:sp>
          <p:nvSpPr>
            <p:cNvPr id="31" name="Rectangle 1"/>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6"/>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7"/>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8"/>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1"/>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2"/>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3"/>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4"/>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5"/>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6"/>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7"/>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8"/>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9"/>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0"/>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21"/>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2"/>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2" name="Rectangle 1"/>
          <p:cNvSpPr/>
          <p:nvPr userDrawn="1"/>
        </p:nvSpPr>
        <p:spPr>
          <a:xfrm>
            <a:off x="0" y="0"/>
            <a:ext cx="9144000" cy="2571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anose="020B0604020202020204"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anose="020B0604020202020204" pitchFamily="34" charset="0"/>
              </a:defRPr>
            </a:lvl1pPr>
          </a:lstStyle>
          <a:p>
            <a:pPr lvl="0"/>
            <a:r>
              <a:rPr lang="en-US" altLang="ko-KR" dirty="0"/>
              <a:t>Insert the title of your subtitle Here</a:t>
            </a:r>
          </a:p>
        </p:txBody>
      </p:sp>
      <p:pic>
        <p:nvPicPr>
          <p:cNvPr id="5"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5677798" y="1079005"/>
            <a:ext cx="3373328" cy="4085033"/>
          </a:xfrm>
          <a:prstGeom prst="rect">
            <a:avLst/>
          </a:prstGeom>
          <a:noFill/>
          <a:extLst>
            <a:ext uri="{909E8E84-426E-40DD-AFC4-6F175D3DCCD1}">
              <a14:hiddenFill xmlns:a14="http://schemas.microsoft.com/office/drawing/2010/main" xmlns="">
                <a:solidFill>
                  <a:srgbClr val="FFFFFF"/>
                </a:solidFill>
              </a14:hiddenFill>
            </a:ext>
          </a:extLst>
        </p:spPr>
      </p:pic>
      <p:sp>
        <p:nvSpPr>
          <p:cNvPr id="6" name="Picture Placeholder 2"/>
          <p:cNvSpPr>
            <a:spLocks noGrp="1"/>
          </p:cNvSpPr>
          <p:nvPr>
            <p:ph type="pic" idx="1" hasCustomPrompt="1"/>
          </p:nvPr>
        </p:nvSpPr>
        <p:spPr>
          <a:xfrm>
            <a:off x="6516216"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30" name="Group 2"/>
          <p:cNvGrpSpPr/>
          <p:nvPr userDrawn="1"/>
        </p:nvGrpSpPr>
        <p:grpSpPr>
          <a:xfrm>
            <a:off x="2366" y="5048249"/>
            <a:ext cx="9141634" cy="105933"/>
            <a:chOff x="2267744" y="4865360"/>
            <a:chExt cx="8064896" cy="154663"/>
          </a:xfrm>
        </p:grpSpPr>
        <p:sp>
          <p:nvSpPr>
            <p:cNvPr id="31" name="Rectangle 1"/>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6"/>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7"/>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8"/>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1"/>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2"/>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3"/>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4"/>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5"/>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6"/>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7"/>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8"/>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9"/>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0"/>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21"/>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2"/>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tangle 22"/>
          <p:cNvSpPr/>
          <p:nvPr userDrawn="1"/>
        </p:nvSpPr>
        <p:spPr>
          <a:xfrm>
            <a:off x="107504" y="123478"/>
            <a:ext cx="8928992" cy="489654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hasCustomPrompt="1"/>
          </p:nvPr>
        </p:nvSpPr>
        <p:spPr>
          <a:xfrm>
            <a:off x="0" y="195486"/>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771550"/>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p>
        </p:txBody>
      </p:sp>
      <p:pic>
        <p:nvPicPr>
          <p:cNvPr id="5" name="Picture 2" descr="D:\Fullppt\005-PNG이미지\모니터.png"/>
          <p:cNvPicPr>
            <a:picLocks noChangeAspect="1" noChangeArrowheads="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1019755" y="1131590"/>
            <a:ext cx="3312368" cy="294369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Picture Placeholder 2"/>
          <p:cNvSpPr>
            <a:spLocks noGrp="1"/>
          </p:cNvSpPr>
          <p:nvPr>
            <p:ph type="pic" idx="14" hasCustomPrompt="1"/>
          </p:nvPr>
        </p:nvSpPr>
        <p:spPr>
          <a:xfrm>
            <a:off x="1154419" y="1237310"/>
            <a:ext cx="3043041" cy="184202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7" name="Picture 2" descr="D:\Fullppt\005-PNG이미지\모니터.png"/>
          <p:cNvPicPr>
            <a:picLocks noChangeAspect="1" noChangeArrowheads="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4764171" y="1117462"/>
            <a:ext cx="3312368" cy="294369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Picture Placeholder 2"/>
          <p:cNvSpPr>
            <a:spLocks noGrp="1"/>
          </p:cNvSpPr>
          <p:nvPr>
            <p:ph type="pic" idx="15" hasCustomPrompt="1"/>
          </p:nvPr>
        </p:nvSpPr>
        <p:spPr>
          <a:xfrm>
            <a:off x="4898835" y="1223182"/>
            <a:ext cx="3043041" cy="184202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9" r:id="rId19"/>
  </p:sldLayoutIdLst>
  <p:hf hd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Lst>
  <p:hf hd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19.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4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1932" y="812780"/>
            <a:ext cx="8557895" cy="575945"/>
          </a:xfrm>
        </p:spPr>
        <p:txBody>
          <a:bodyPr/>
          <a:lstStyle/>
          <a:p>
            <a:r>
              <a:rPr lang="en-US" sz="2400" dirty="0"/>
              <a:t>Reverse Vending Machine</a:t>
            </a:r>
          </a:p>
        </p:txBody>
      </p:sp>
      <p:sp>
        <p:nvSpPr>
          <p:cNvPr id="3" name="Text Placeholder 2"/>
          <p:cNvSpPr>
            <a:spLocks noGrp="1"/>
          </p:cNvSpPr>
          <p:nvPr>
            <p:ph type="body" sz="quarter" idx="11"/>
          </p:nvPr>
        </p:nvSpPr>
        <p:spPr>
          <a:xfrm>
            <a:off x="1013055" y="2589105"/>
            <a:ext cx="5000625" cy="288290"/>
          </a:xfrm>
        </p:spPr>
        <p:txBody>
          <a:bodyPr/>
          <a:lstStyle/>
          <a:p>
            <a:pPr lvl="0"/>
            <a:r>
              <a:rPr lang="en-US" altLang="ko-KR" sz="1800" dirty="0" smtClean="0"/>
              <a:t>Project </a:t>
            </a:r>
            <a:r>
              <a:rPr lang="en-US" altLang="ko-KR" sz="1800" dirty="0"/>
              <a:t>elaborated by :</a:t>
            </a:r>
          </a:p>
          <a:p>
            <a:pPr lvl="0"/>
            <a:r>
              <a:rPr lang="en-US" altLang="ko-KR" sz="1600" dirty="0"/>
              <a:t> </a:t>
            </a:r>
          </a:p>
        </p:txBody>
      </p:sp>
      <p:pic>
        <p:nvPicPr>
          <p:cNvPr id="4" name="Picture 3" descr="RVM"/>
          <p:cNvPicPr>
            <a:picLocks noChangeAspect="1"/>
          </p:cNvPicPr>
          <p:nvPr/>
        </p:nvPicPr>
        <p:blipFill rotWithShape="1">
          <a:blip r:embed="rId3" cstate="print"/>
          <a:srcRect l="19283" t="11832" r="24305" b="10069"/>
          <a:stretch>
            <a:fillRect/>
          </a:stretch>
        </p:blipFill>
        <p:spPr>
          <a:xfrm>
            <a:off x="107503" y="1923678"/>
            <a:ext cx="2160241" cy="2880320"/>
          </a:xfrm>
          <a:prstGeom prst="rect">
            <a:avLst/>
          </a:prstGeom>
        </p:spPr>
      </p:pic>
      <p:sp>
        <p:nvSpPr>
          <p:cNvPr id="12" name="Text Box 11"/>
          <p:cNvSpPr txBox="1"/>
          <p:nvPr/>
        </p:nvSpPr>
        <p:spPr>
          <a:xfrm>
            <a:off x="2433955" y="2910840"/>
            <a:ext cx="4133850" cy="2031325"/>
          </a:xfrm>
          <a:prstGeom prst="rect">
            <a:avLst/>
          </a:prstGeom>
          <a:noFill/>
        </p:spPr>
        <p:txBody>
          <a:bodyPr wrap="square" rtlCol="0">
            <a:spAutoFit/>
          </a:bodyPr>
          <a:lstStyle/>
          <a:p>
            <a:pPr>
              <a:lnSpc>
                <a:spcPct val="150000"/>
              </a:lnSpc>
            </a:pPr>
            <a:r>
              <a:rPr lang="en-US" sz="1400" dirty="0" err="1" smtClean="0">
                <a:solidFill>
                  <a:schemeClr val="bg1"/>
                </a:solidFill>
                <a:latin typeface="Arial" panose="020B0604020202020204" pitchFamily="34" charset="0"/>
                <a:cs typeface="Arial" panose="020B0604020202020204" pitchFamily="34" charset="0"/>
              </a:rPr>
              <a:t>Chayma</a:t>
            </a:r>
            <a:r>
              <a:rPr lang="en-US" sz="1400" dirty="0" smtClean="0">
                <a:solidFill>
                  <a:schemeClr val="bg1"/>
                </a:solidFill>
                <a:latin typeface="Arial" panose="020B0604020202020204" pitchFamily="34" charset="0"/>
                <a:cs typeface="Arial" panose="020B0604020202020204" pitchFamily="34" charset="0"/>
              </a:rPr>
              <a:t> </a:t>
            </a:r>
            <a:r>
              <a:rPr lang="en-US" sz="1400" dirty="0">
                <a:solidFill>
                  <a:schemeClr val="bg1"/>
                </a:solidFill>
                <a:latin typeface="Arial" panose="020B0604020202020204" pitchFamily="34" charset="0"/>
                <a:cs typeface="Arial" panose="020B0604020202020204" pitchFamily="34" charset="0"/>
              </a:rPr>
              <a:t>Ben </a:t>
            </a:r>
            <a:r>
              <a:rPr lang="en-US" sz="1400" dirty="0" err="1">
                <a:solidFill>
                  <a:schemeClr val="bg1"/>
                </a:solidFill>
                <a:latin typeface="Arial" panose="020B0604020202020204" pitchFamily="34" charset="0"/>
                <a:cs typeface="Arial" panose="020B0604020202020204" pitchFamily="34" charset="0"/>
              </a:rPr>
              <a:t>Nacer</a:t>
            </a:r>
            <a:endParaRPr lang="en-US" sz="1400" dirty="0">
              <a:solidFill>
                <a:schemeClr val="bg1"/>
              </a:solidFill>
              <a:latin typeface="Arial" panose="020B0604020202020204" pitchFamily="34" charset="0"/>
              <a:cs typeface="Arial" panose="020B0604020202020204" pitchFamily="34" charset="0"/>
            </a:endParaRPr>
          </a:p>
          <a:p>
            <a:pPr>
              <a:lnSpc>
                <a:spcPct val="150000"/>
              </a:lnSpc>
            </a:pPr>
            <a:r>
              <a:rPr lang="en-US" sz="1400" dirty="0" smtClean="0">
                <a:solidFill>
                  <a:schemeClr val="bg1"/>
                </a:solidFill>
                <a:latin typeface="Arial" panose="020B0604020202020204" pitchFamily="34" charset="0"/>
                <a:cs typeface="Arial" panose="020B0604020202020204" pitchFamily="34" charset="0"/>
              </a:rPr>
              <a:t>Khalil </a:t>
            </a:r>
            <a:r>
              <a:rPr lang="en-US" sz="1400" dirty="0">
                <a:solidFill>
                  <a:schemeClr val="bg1"/>
                </a:solidFill>
                <a:latin typeface="Arial" panose="020B0604020202020204" pitchFamily="34" charset="0"/>
                <a:cs typeface="Arial" panose="020B0604020202020204" pitchFamily="34" charset="0"/>
              </a:rPr>
              <a:t>Ben </a:t>
            </a:r>
            <a:r>
              <a:rPr lang="en-US" sz="1400" dirty="0" err="1">
                <a:solidFill>
                  <a:schemeClr val="bg1"/>
                </a:solidFill>
                <a:latin typeface="Arial" panose="020B0604020202020204" pitchFamily="34" charset="0"/>
                <a:cs typeface="Arial" panose="020B0604020202020204" pitchFamily="34" charset="0"/>
              </a:rPr>
              <a:t>Romdhane</a:t>
            </a:r>
            <a:r>
              <a:rPr lang="en-US" sz="1400" dirty="0">
                <a:solidFill>
                  <a:schemeClr val="bg1"/>
                </a:solidFill>
                <a:latin typeface="Arial" panose="020B0604020202020204" pitchFamily="34" charset="0"/>
                <a:cs typeface="Arial" panose="020B0604020202020204" pitchFamily="34" charset="0"/>
              </a:rPr>
              <a:t> </a:t>
            </a:r>
          </a:p>
          <a:p>
            <a:pPr>
              <a:lnSpc>
                <a:spcPct val="150000"/>
              </a:lnSpc>
            </a:pPr>
            <a:r>
              <a:rPr lang="en-US" sz="1400" dirty="0">
                <a:solidFill>
                  <a:schemeClr val="bg1"/>
                </a:solidFill>
                <a:latin typeface="Arial" panose="020B0604020202020204" pitchFamily="34" charset="0"/>
                <a:cs typeface="Arial" panose="020B0604020202020204" pitchFamily="34" charset="0"/>
              </a:rPr>
              <a:t>Koussay Ben </a:t>
            </a:r>
            <a:r>
              <a:rPr lang="en-US" sz="1400" dirty="0" err="1">
                <a:solidFill>
                  <a:schemeClr val="bg1"/>
                </a:solidFill>
                <a:latin typeface="Arial" panose="020B0604020202020204" pitchFamily="34" charset="0"/>
                <a:cs typeface="Arial" panose="020B0604020202020204" pitchFamily="34" charset="0"/>
              </a:rPr>
              <a:t>Mhanna</a:t>
            </a:r>
            <a:r>
              <a:rPr lang="en-US" sz="1400" dirty="0">
                <a:solidFill>
                  <a:schemeClr val="bg1"/>
                </a:solidFill>
                <a:latin typeface="Arial" panose="020B0604020202020204" pitchFamily="34" charset="0"/>
                <a:cs typeface="Arial" panose="020B0604020202020204" pitchFamily="34" charset="0"/>
              </a:rPr>
              <a:t> </a:t>
            </a:r>
          </a:p>
          <a:p>
            <a:pPr>
              <a:lnSpc>
                <a:spcPct val="150000"/>
              </a:lnSpc>
            </a:pPr>
            <a:r>
              <a:rPr lang="en-US" sz="1400" dirty="0" err="1">
                <a:solidFill>
                  <a:schemeClr val="bg1"/>
                </a:solidFill>
                <a:latin typeface="Arial" panose="020B0604020202020204" pitchFamily="34" charset="0"/>
                <a:cs typeface="Arial" panose="020B0604020202020204" pitchFamily="34" charset="0"/>
              </a:rPr>
              <a:t>Mhadheb</a:t>
            </a:r>
            <a:r>
              <a:rPr lang="en-US" sz="1400" dirty="0">
                <a:solidFill>
                  <a:schemeClr val="bg1"/>
                </a:solidFill>
                <a:latin typeface="Arial" panose="020B0604020202020204" pitchFamily="34" charset="0"/>
                <a:cs typeface="Arial" panose="020B0604020202020204" pitchFamily="34" charset="0"/>
              </a:rPr>
              <a:t> Ben </a:t>
            </a:r>
            <a:r>
              <a:rPr lang="en-US" sz="1400" dirty="0" smtClean="0">
                <a:solidFill>
                  <a:schemeClr val="bg1"/>
                </a:solidFill>
                <a:latin typeface="Arial" panose="020B0604020202020204" pitchFamily="34" charset="0"/>
                <a:cs typeface="Arial" panose="020B0604020202020204" pitchFamily="34" charset="0"/>
              </a:rPr>
              <a:t>Mahmoud</a:t>
            </a:r>
          </a:p>
          <a:p>
            <a:pPr>
              <a:lnSpc>
                <a:spcPct val="150000"/>
              </a:lnSpc>
            </a:pPr>
            <a:r>
              <a:rPr lang="en-US" sz="1400" smtClean="0">
                <a:solidFill>
                  <a:schemeClr val="bg1"/>
                </a:solidFill>
                <a:latin typeface="Arial" panose="020B0604020202020204" pitchFamily="34" charset="0"/>
                <a:cs typeface="Arial" panose="020B0604020202020204" pitchFamily="34" charset="0"/>
              </a:rPr>
              <a:t>Mohamed Amine </a:t>
            </a:r>
            <a:r>
              <a:rPr lang="en-US" sz="1400" dirty="0" err="1" smtClean="0">
                <a:solidFill>
                  <a:schemeClr val="bg1"/>
                </a:solidFill>
                <a:latin typeface="Arial" panose="020B0604020202020204" pitchFamily="34" charset="0"/>
                <a:cs typeface="Arial" panose="020B0604020202020204" pitchFamily="34" charset="0"/>
              </a:rPr>
              <a:t>Lazreg</a:t>
            </a:r>
            <a:endParaRPr lang="en-US" sz="1400" dirty="0" smtClean="0">
              <a:solidFill>
                <a:schemeClr val="bg1"/>
              </a:solidFill>
              <a:latin typeface="Arial" panose="020B0604020202020204" pitchFamily="34" charset="0"/>
              <a:cs typeface="Arial" panose="020B0604020202020204" pitchFamily="34" charset="0"/>
            </a:endParaRPr>
          </a:p>
          <a:p>
            <a:pPr>
              <a:lnSpc>
                <a:spcPct val="150000"/>
              </a:lnSpc>
            </a:pPr>
            <a:r>
              <a:rPr lang="en-US" sz="1400" dirty="0" smtClean="0">
                <a:solidFill>
                  <a:schemeClr val="bg1"/>
                </a:solidFill>
                <a:latin typeface="Arial" panose="020B0604020202020204" pitchFamily="34" charset="0"/>
                <a:cs typeface="Arial" panose="020B0604020202020204" pitchFamily="34" charset="0"/>
              </a:rPr>
              <a:t>Mustapha </a:t>
            </a:r>
            <a:r>
              <a:rPr lang="en-US" sz="1400" dirty="0" err="1" smtClean="0">
                <a:solidFill>
                  <a:schemeClr val="bg1"/>
                </a:solidFill>
                <a:latin typeface="Arial" panose="020B0604020202020204" pitchFamily="34" charset="0"/>
                <a:cs typeface="Arial" panose="020B0604020202020204" pitchFamily="34" charset="0"/>
              </a:rPr>
              <a:t>Bouattour</a:t>
            </a:r>
            <a:endParaRPr lang="en-US" sz="1400" dirty="0">
              <a:solidFill>
                <a:schemeClr val="bg1"/>
              </a:solidFill>
              <a:latin typeface="Arial" panose="020B0604020202020204" pitchFamily="34" charset="0"/>
              <a:cs typeface="Arial" panose="020B0604020202020204" pitchFamily="34" charset="0"/>
            </a:endParaRPr>
          </a:p>
        </p:txBody>
      </p:sp>
      <p:pic>
        <p:nvPicPr>
          <p:cNvPr id="13" name="Picture 12" descr="Logo_ESPRIT_Ariana"/>
          <p:cNvPicPr>
            <a:picLocks noChangeAspect="1"/>
          </p:cNvPicPr>
          <p:nvPr/>
        </p:nvPicPr>
        <p:blipFill>
          <a:blip r:embed="rId4" cstate="print"/>
          <a:stretch>
            <a:fillRect/>
          </a:stretch>
        </p:blipFill>
        <p:spPr>
          <a:xfrm>
            <a:off x="131211" y="339502"/>
            <a:ext cx="1763688" cy="636264"/>
          </a:xfrm>
          <a:prstGeom prst="rect">
            <a:avLst/>
          </a:prstGeom>
        </p:spPr>
      </p:pic>
      <p:sp>
        <p:nvSpPr>
          <p:cNvPr id="8" name="Text Placeholder 13"/>
          <p:cNvSpPr txBox="1"/>
          <p:nvPr/>
        </p:nvSpPr>
        <p:spPr>
          <a:xfrm>
            <a:off x="2987824" y="1138184"/>
            <a:ext cx="6411595" cy="1132205"/>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3600" b="1" dirty="0" smtClean="0">
                <a:solidFill>
                  <a:schemeClr val="bg1"/>
                </a:solidFill>
                <a:latin typeface="+mj-lt"/>
                <a:cs typeface="Arial" panose="020B0604020202020204" pitchFamily="34" charset="0"/>
                <a:sym typeface="+mn-ea"/>
              </a:rPr>
              <a:t>“Bottle Safe”</a:t>
            </a:r>
            <a:endParaRPr lang="en-US" altLang="ko-KR" sz="3600" b="1" dirty="0">
              <a:solidFill>
                <a:schemeClr val="bg1"/>
              </a:solidFill>
              <a:latin typeface="+mj-lt"/>
              <a:cs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856894" y="2599303"/>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B</a:t>
            </a:r>
            <a:endParaRPr lang="ko-KR" altLang="en-US" sz="3600" b="1" dirty="0">
              <a:solidFill>
                <a:schemeClr val="bg1"/>
              </a:solidFill>
              <a:cs typeface="Arial" panose="020B0604020202020204" pitchFamily="34" charset="0"/>
            </a:endParaRPr>
          </a:p>
        </p:txBody>
      </p:sp>
      <p:sp>
        <p:nvSpPr>
          <p:cNvPr id="36" name="Rounded Rectangle 33"/>
          <p:cNvSpPr/>
          <p:nvPr/>
        </p:nvSpPr>
        <p:spPr>
          <a:xfrm rot="8100000">
            <a:off x="3369335" y="2504575"/>
            <a:ext cx="835784" cy="835784"/>
          </a:xfrm>
          <a:custGeom>
            <a:avLst/>
            <a:gdLst/>
            <a:ahLst/>
            <a:cxnLst/>
            <a:rect l="l" t="t" r="r" b="b"/>
            <a:pathLst>
              <a:path w="835784" h="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3" name="TextBox 42"/>
          <p:cNvSpPr txBox="1"/>
          <p:nvPr/>
        </p:nvSpPr>
        <p:spPr>
          <a:xfrm>
            <a:off x="435169" y="636942"/>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A</a:t>
            </a:r>
            <a:endParaRPr lang="ko-KR" altLang="en-US" sz="3600" b="1" dirty="0">
              <a:solidFill>
                <a:schemeClr val="bg1"/>
              </a:solidFill>
              <a:cs typeface="Arial" panose="020B0604020202020204" pitchFamily="34" charset="0"/>
            </a:endParaRPr>
          </a:p>
        </p:txBody>
      </p:sp>
      <p:sp>
        <p:nvSpPr>
          <p:cNvPr id="10" name="Rectangle 9"/>
          <p:cNvSpPr/>
          <p:nvPr/>
        </p:nvSpPr>
        <p:spPr>
          <a:xfrm>
            <a:off x="500034" y="1142990"/>
            <a:ext cx="5786478" cy="461665"/>
          </a:xfrm>
          <a:prstGeom prst="rect">
            <a:avLst/>
          </a:prstGeom>
        </p:spPr>
        <p:txBody>
          <a:bodyPr wrap="square">
            <a:spAutoFit/>
          </a:bodyPr>
          <a:lstStyle/>
          <a:p>
            <a:r>
              <a:rPr lang="en-US" altLang="ko-KR" sz="2400" i="1" dirty="0" smtClean="0">
                <a:solidFill>
                  <a:schemeClr val="tx1">
                    <a:lumMod val="75000"/>
                    <a:lumOff val="25000"/>
                  </a:schemeClr>
                </a:solidFill>
                <a:cs typeface="Arial" panose="020B0604020202020204" pitchFamily="34" charset="0"/>
              </a:rPr>
              <a:t>In our project we have 2 types of data:</a:t>
            </a:r>
          </a:p>
        </p:txBody>
      </p:sp>
      <p:sp>
        <p:nvSpPr>
          <p:cNvPr id="12" name="ZoneTexte 11"/>
          <p:cNvSpPr txBox="1"/>
          <p:nvPr/>
        </p:nvSpPr>
        <p:spPr>
          <a:xfrm>
            <a:off x="642910" y="2000246"/>
            <a:ext cx="1787669" cy="1477328"/>
          </a:xfrm>
          <a:prstGeom prst="rect">
            <a:avLst/>
          </a:prstGeom>
          <a:noFill/>
        </p:spPr>
        <p:txBody>
          <a:bodyPr wrap="none" rtlCol="0">
            <a:spAutoFit/>
          </a:bodyPr>
          <a:lstStyle/>
          <a:p>
            <a:pPr>
              <a:buFontTx/>
              <a:buChar char="-"/>
            </a:pPr>
            <a:r>
              <a:rPr lang="en-US" i="1" dirty="0" smtClean="0">
                <a:solidFill>
                  <a:schemeClr val="tx1">
                    <a:lumMod val="75000"/>
                    <a:lumOff val="25000"/>
                  </a:schemeClr>
                </a:solidFill>
                <a:cs typeface="Arial" panose="020B0604020202020204" pitchFamily="34" charset="0"/>
              </a:rPr>
              <a:t> External Data</a:t>
            </a:r>
          </a:p>
          <a:p>
            <a:pPr>
              <a:buFontTx/>
              <a:buChar char="-"/>
            </a:pPr>
            <a:endParaRPr lang="en-US" i="1" dirty="0" smtClean="0">
              <a:solidFill>
                <a:schemeClr val="tx1">
                  <a:lumMod val="75000"/>
                  <a:lumOff val="25000"/>
                </a:schemeClr>
              </a:solidFill>
              <a:cs typeface="Arial" panose="020B0604020202020204" pitchFamily="34" charset="0"/>
            </a:endParaRPr>
          </a:p>
          <a:p>
            <a:pPr>
              <a:buFontTx/>
              <a:buChar char="-"/>
            </a:pPr>
            <a:endParaRPr lang="en-US" i="1" dirty="0" smtClean="0">
              <a:solidFill>
                <a:schemeClr val="tx1">
                  <a:lumMod val="75000"/>
                  <a:lumOff val="25000"/>
                </a:schemeClr>
              </a:solidFill>
              <a:cs typeface="Arial" panose="020B0604020202020204" pitchFamily="34" charset="0"/>
            </a:endParaRPr>
          </a:p>
          <a:p>
            <a:pPr>
              <a:buFontTx/>
              <a:buChar char="-"/>
            </a:pPr>
            <a:r>
              <a:rPr lang="en-US" i="1" dirty="0" smtClean="0">
                <a:solidFill>
                  <a:schemeClr val="tx1">
                    <a:lumMod val="75000"/>
                    <a:lumOff val="25000"/>
                  </a:schemeClr>
                </a:solidFill>
                <a:cs typeface="Arial" panose="020B0604020202020204" pitchFamily="34" charset="0"/>
              </a:rPr>
              <a:t> Internal Data </a:t>
            </a:r>
            <a:endParaRPr lang="en-US" i="1" dirty="0" smtClean="0"/>
          </a:p>
          <a:p>
            <a:endParaRPr lang="fr-FR" dirty="0"/>
          </a:p>
        </p:txBody>
      </p:sp>
      <p:sp>
        <p:nvSpPr>
          <p:cNvPr id="9" name="ZoneTexte 8"/>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10</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solidFill>
                  <a:schemeClr val="accent2"/>
                </a:solidFill>
              </a:rPr>
              <a:t>External Data </a:t>
            </a:r>
            <a:endParaRPr lang="ko-KR" altLang="en-US" dirty="0">
              <a:solidFill>
                <a:schemeClr val="accent2"/>
              </a:solidFill>
            </a:endParaRPr>
          </a:p>
        </p:txBody>
      </p:sp>
      <p:sp>
        <p:nvSpPr>
          <p:cNvPr id="4" name="Rectangle 1"/>
          <p:cNvSpPr>
            <a:spLocks noChangeArrowheads="1"/>
          </p:cNvSpPr>
          <p:nvPr/>
        </p:nvSpPr>
        <p:spPr bwMode="auto">
          <a:xfrm>
            <a:off x="0" y="0"/>
            <a:ext cx="9144000" cy="0"/>
          </a:xfrm>
          <a:prstGeom prst="rect">
            <a:avLst/>
          </a:prstGeom>
          <a:solidFill>
            <a:srgbClr val="F1F0F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fr-FR" altLang="fr-FR" sz="900" b="0" i="0" u="none" strike="noStrike" cap="none" normalizeH="0" baseline="0">
                <a:ln>
                  <a:noFill/>
                </a:ln>
                <a:solidFill>
                  <a:srgbClr val="444950"/>
                </a:solidFill>
                <a:effectLst/>
                <a:latin typeface="inherit"/>
              </a:rPr>
              <a:t>Data collection *</a:t>
            </a:r>
            <a:endParaRPr kumimoji="0" lang="fr-FR"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fr-FR" altLang="fr-FR" sz="1800" b="0" i="0" u="none" strike="noStrike" cap="none" normalizeH="0" baseline="0">
                <a:ln>
                  <a:noFill/>
                </a:ln>
                <a:solidFill>
                  <a:schemeClr val="tx1"/>
                </a:solidFill>
                <a:effectLst/>
                <a:latin typeface="Arial" panose="020B0604020202020204" pitchFamily="34" charset="0"/>
              </a:rPr>
              <a:t/>
            </a: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45" name="Image 4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255574" y="785798"/>
            <a:ext cx="3164822" cy="4000528"/>
          </a:xfrm>
          <a:prstGeom prst="rect">
            <a:avLst/>
          </a:prstGeom>
        </p:spPr>
      </p:pic>
      <p:pic>
        <p:nvPicPr>
          <p:cNvPr id="46" name="Image 4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58205" y="785799"/>
            <a:ext cx="3198689" cy="4000529"/>
          </a:xfrm>
          <a:prstGeom prst="rect">
            <a:avLst/>
          </a:prstGeom>
        </p:spPr>
      </p:pic>
      <p:sp>
        <p:nvSpPr>
          <p:cNvPr id="7" name="ZoneTexte 6"/>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11</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856894" y="2599303"/>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B</a:t>
            </a:r>
            <a:endParaRPr lang="ko-KR" altLang="en-US" sz="3600" b="1" dirty="0">
              <a:solidFill>
                <a:schemeClr val="bg1"/>
              </a:solidFill>
              <a:cs typeface="Arial" panose="020B0604020202020204" pitchFamily="34" charset="0"/>
            </a:endParaRPr>
          </a:p>
        </p:txBody>
      </p:sp>
      <p:sp>
        <p:nvSpPr>
          <p:cNvPr id="36" name="Rounded Rectangle 33"/>
          <p:cNvSpPr/>
          <p:nvPr/>
        </p:nvSpPr>
        <p:spPr>
          <a:xfrm rot="8100000">
            <a:off x="3369335" y="2504575"/>
            <a:ext cx="835784" cy="835784"/>
          </a:xfrm>
          <a:custGeom>
            <a:avLst/>
            <a:gdLst/>
            <a:ahLst/>
            <a:cxnLst/>
            <a:rect l="l" t="t" r="r" b="b"/>
            <a:pathLst>
              <a:path w="835784" h="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3" name="TextBox 42"/>
          <p:cNvSpPr txBox="1"/>
          <p:nvPr/>
        </p:nvSpPr>
        <p:spPr>
          <a:xfrm>
            <a:off x="435169" y="636942"/>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A</a:t>
            </a:r>
            <a:endParaRPr lang="ko-KR" altLang="en-US" sz="3600" b="1" dirty="0">
              <a:solidFill>
                <a:schemeClr val="bg1"/>
              </a:solidFill>
              <a:cs typeface="Arial" panose="020B0604020202020204" pitchFamily="34" charset="0"/>
            </a:endParaRPr>
          </a:p>
        </p:txBody>
      </p:sp>
      <p:pic>
        <p:nvPicPr>
          <p:cNvPr id="7" name="Image 6"/>
          <p:cNvPicPr/>
          <p:nvPr/>
        </p:nvPicPr>
        <p:blipFill>
          <a:blip r:embed="rId3"/>
          <a:srcRect/>
          <a:stretch>
            <a:fillRect/>
          </a:stretch>
        </p:blipFill>
        <p:spPr bwMode="auto">
          <a:xfrm>
            <a:off x="712763" y="1417324"/>
            <a:ext cx="7747669" cy="2306554"/>
          </a:xfrm>
          <a:prstGeom prst="rect">
            <a:avLst/>
          </a:prstGeom>
          <a:noFill/>
          <a:ln w="9525">
            <a:noFill/>
            <a:miter lim="800000"/>
            <a:headEnd/>
            <a:tailEnd/>
          </a:ln>
        </p:spPr>
      </p:pic>
      <p:sp>
        <p:nvSpPr>
          <p:cNvPr id="9" name="ZoneTexte 8"/>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12</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856894" y="2599303"/>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B</a:t>
            </a:r>
            <a:endParaRPr lang="ko-KR" altLang="en-US" sz="3600" b="1" dirty="0">
              <a:solidFill>
                <a:schemeClr val="bg1"/>
              </a:solidFill>
              <a:cs typeface="Arial" panose="020B0604020202020204" pitchFamily="34" charset="0"/>
            </a:endParaRPr>
          </a:p>
        </p:txBody>
      </p:sp>
      <p:sp>
        <p:nvSpPr>
          <p:cNvPr id="36" name="Rounded Rectangle 33"/>
          <p:cNvSpPr/>
          <p:nvPr/>
        </p:nvSpPr>
        <p:spPr>
          <a:xfrm rot="8100000">
            <a:off x="3369335" y="2504575"/>
            <a:ext cx="835784" cy="835784"/>
          </a:xfrm>
          <a:custGeom>
            <a:avLst/>
            <a:gdLst/>
            <a:ahLst/>
            <a:cxnLst/>
            <a:rect l="l" t="t" r="r" b="b"/>
            <a:pathLst>
              <a:path w="835784" h="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3" name="TextBox 42"/>
          <p:cNvSpPr txBox="1"/>
          <p:nvPr/>
        </p:nvSpPr>
        <p:spPr>
          <a:xfrm>
            <a:off x="435169" y="636942"/>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A</a:t>
            </a:r>
            <a:endParaRPr lang="ko-KR" altLang="en-US" sz="3600" b="1" dirty="0">
              <a:solidFill>
                <a:schemeClr val="bg1"/>
              </a:solidFill>
              <a:cs typeface="Arial" panose="020B0604020202020204" pitchFamily="34" charset="0"/>
            </a:endParaRPr>
          </a:p>
        </p:txBody>
      </p:sp>
      <p:sp>
        <p:nvSpPr>
          <p:cNvPr id="46" name="TextBox 45"/>
          <p:cNvSpPr txBox="1"/>
          <p:nvPr/>
        </p:nvSpPr>
        <p:spPr>
          <a:xfrm>
            <a:off x="285720" y="571486"/>
            <a:ext cx="2592287" cy="369332"/>
          </a:xfrm>
          <a:prstGeom prst="rect">
            <a:avLst/>
          </a:prstGeom>
          <a:noFill/>
        </p:spPr>
        <p:txBody>
          <a:bodyPr wrap="square" rtlCol="0" anchor="ctr">
            <a:spAutoFit/>
          </a:bodyPr>
          <a:lstStyle/>
          <a:p>
            <a:r>
              <a:rPr lang="en-US" b="1" u="sng" dirty="0" smtClean="0"/>
              <a:t>Graphs and statistics</a:t>
            </a:r>
            <a:endParaRPr lang="ko-KR" altLang="en-US" b="1" dirty="0">
              <a:solidFill>
                <a:schemeClr val="tx1">
                  <a:lumMod val="75000"/>
                  <a:lumOff val="25000"/>
                </a:schemeClr>
              </a:solidFill>
              <a:cs typeface="Arial" panose="020B0604020202020204" pitchFamily="34" charset="0"/>
            </a:endParaRPr>
          </a:p>
        </p:txBody>
      </p:sp>
      <p:pic>
        <p:nvPicPr>
          <p:cNvPr id="7" name="Image 6"/>
          <p:cNvPicPr/>
          <p:nvPr/>
        </p:nvPicPr>
        <p:blipFill>
          <a:blip r:embed="rId3"/>
          <a:srcRect/>
          <a:stretch>
            <a:fillRect/>
          </a:stretch>
        </p:blipFill>
        <p:spPr bwMode="auto">
          <a:xfrm>
            <a:off x="500034" y="1428742"/>
            <a:ext cx="3571900" cy="2988310"/>
          </a:xfrm>
          <a:prstGeom prst="rect">
            <a:avLst/>
          </a:prstGeom>
          <a:noFill/>
          <a:ln w="9525">
            <a:noFill/>
            <a:miter lim="800000"/>
            <a:headEnd/>
            <a:tailEnd/>
          </a:ln>
        </p:spPr>
      </p:pic>
      <p:pic>
        <p:nvPicPr>
          <p:cNvPr id="9" name="Image 8"/>
          <p:cNvPicPr/>
          <p:nvPr/>
        </p:nvPicPr>
        <p:blipFill>
          <a:blip r:embed="rId4"/>
          <a:srcRect/>
          <a:stretch>
            <a:fillRect/>
          </a:stretch>
        </p:blipFill>
        <p:spPr bwMode="auto">
          <a:xfrm>
            <a:off x="4643438" y="1500180"/>
            <a:ext cx="3518701" cy="2367915"/>
          </a:xfrm>
          <a:prstGeom prst="rect">
            <a:avLst/>
          </a:prstGeom>
          <a:noFill/>
          <a:ln w="9525">
            <a:noFill/>
            <a:miter lim="800000"/>
            <a:headEnd/>
            <a:tailEnd/>
          </a:ln>
        </p:spPr>
      </p:pic>
      <p:sp>
        <p:nvSpPr>
          <p:cNvPr id="10" name="ZoneTexte 9"/>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13</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856894" y="2599303"/>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B</a:t>
            </a:r>
            <a:endParaRPr lang="ko-KR" altLang="en-US" sz="3600" b="1" dirty="0">
              <a:solidFill>
                <a:schemeClr val="bg1"/>
              </a:solidFill>
              <a:cs typeface="Arial" panose="020B0604020202020204" pitchFamily="34" charset="0"/>
            </a:endParaRPr>
          </a:p>
        </p:txBody>
      </p:sp>
      <p:sp>
        <p:nvSpPr>
          <p:cNvPr id="36" name="Rounded Rectangle 33"/>
          <p:cNvSpPr/>
          <p:nvPr/>
        </p:nvSpPr>
        <p:spPr>
          <a:xfrm rot="8100000">
            <a:off x="3369335" y="2504575"/>
            <a:ext cx="835784" cy="835784"/>
          </a:xfrm>
          <a:custGeom>
            <a:avLst/>
            <a:gdLst/>
            <a:ahLst/>
            <a:cxnLst/>
            <a:rect l="l" t="t" r="r" b="b"/>
            <a:pathLst>
              <a:path w="835784" h="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3" name="TextBox 42"/>
          <p:cNvSpPr txBox="1"/>
          <p:nvPr/>
        </p:nvSpPr>
        <p:spPr>
          <a:xfrm>
            <a:off x="435169" y="636942"/>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A</a:t>
            </a:r>
            <a:endParaRPr lang="ko-KR" altLang="en-US" sz="3600" b="1" dirty="0">
              <a:solidFill>
                <a:schemeClr val="bg1"/>
              </a:solidFill>
              <a:cs typeface="Arial" panose="020B0604020202020204" pitchFamily="34" charset="0"/>
            </a:endParaRPr>
          </a:p>
        </p:txBody>
      </p:sp>
      <p:sp>
        <p:nvSpPr>
          <p:cNvPr id="10" name="Text Placeholder 1"/>
          <p:cNvSpPr>
            <a:spLocks noGrp="1"/>
          </p:cNvSpPr>
          <p:nvPr>
            <p:ph type="body" sz="quarter" idx="10"/>
          </p:nvPr>
        </p:nvSpPr>
        <p:spPr>
          <a:xfrm>
            <a:off x="0" y="642924"/>
            <a:ext cx="9144000" cy="576064"/>
          </a:xfrm>
        </p:spPr>
        <p:txBody>
          <a:bodyPr/>
          <a:lstStyle/>
          <a:p>
            <a:r>
              <a:rPr lang="en-US" dirty="0">
                <a:solidFill>
                  <a:schemeClr val="accent2"/>
                </a:solidFill>
              </a:rPr>
              <a:t>Internal </a:t>
            </a:r>
            <a:r>
              <a:rPr lang="en-US" dirty="0" smtClean="0">
                <a:solidFill>
                  <a:schemeClr val="accent2"/>
                </a:solidFill>
              </a:rPr>
              <a:t>Data</a:t>
            </a:r>
            <a:endParaRPr lang="ko-KR" altLang="en-US" dirty="0">
              <a:solidFill>
                <a:schemeClr val="accent2"/>
              </a:solidFill>
            </a:endParaRPr>
          </a:p>
        </p:txBody>
      </p:sp>
      <p:sp>
        <p:nvSpPr>
          <p:cNvPr id="11" name="ZoneTexte 10"/>
          <p:cNvSpPr txBox="1"/>
          <p:nvPr/>
        </p:nvSpPr>
        <p:spPr>
          <a:xfrm>
            <a:off x="500034" y="1714494"/>
            <a:ext cx="7772321" cy="1754326"/>
          </a:xfrm>
          <a:prstGeom prst="rect">
            <a:avLst/>
          </a:prstGeom>
          <a:noFill/>
        </p:spPr>
        <p:txBody>
          <a:bodyPr wrap="none" rtlCol="0">
            <a:spAutoFit/>
          </a:bodyPr>
          <a:lstStyle/>
          <a:p>
            <a:r>
              <a:rPr lang="fr-FR" dirty="0" smtClean="0"/>
              <a:t>The </a:t>
            </a:r>
            <a:r>
              <a:rPr lang="fr-FR" dirty="0" err="1" smtClean="0"/>
              <a:t>internal</a:t>
            </a:r>
            <a:r>
              <a:rPr lang="fr-FR" dirty="0" smtClean="0"/>
              <a:t> data are </a:t>
            </a:r>
            <a:r>
              <a:rPr lang="fr-FR" dirty="0" err="1" smtClean="0"/>
              <a:t>divided</a:t>
            </a:r>
            <a:r>
              <a:rPr lang="fr-FR" dirty="0" smtClean="0"/>
              <a:t> </a:t>
            </a:r>
            <a:r>
              <a:rPr lang="fr-FR" dirty="0" err="1" smtClean="0"/>
              <a:t>into</a:t>
            </a:r>
            <a:r>
              <a:rPr lang="fr-FR" dirty="0" smtClean="0"/>
              <a:t> 2 </a:t>
            </a:r>
            <a:r>
              <a:rPr lang="fr-FR" dirty="0" err="1" smtClean="0"/>
              <a:t>categories</a:t>
            </a:r>
            <a:r>
              <a:rPr lang="fr-FR" dirty="0" smtClean="0"/>
              <a:t>:</a:t>
            </a:r>
          </a:p>
          <a:p>
            <a:endParaRPr lang="fr-FR" dirty="0" smtClean="0"/>
          </a:p>
          <a:p>
            <a:endParaRPr lang="fr-FR" dirty="0" smtClean="0"/>
          </a:p>
          <a:p>
            <a:r>
              <a:rPr lang="fr-FR" dirty="0" smtClean="0"/>
              <a:t>- The data </a:t>
            </a:r>
            <a:r>
              <a:rPr lang="fr-FR" dirty="0" err="1" smtClean="0"/>
              <a:t>related</a:t>
            </a:r>
            <a:r>
              <a:rPr lang="fr-FR" dirty="0" smtClean="0"/>
              <a:t> to the </a:t>
            </a:r>
            <a:r>
              <a:rPr lang="fr-FR" dirty="0" err="1" smtClean="0"/>
              <a:t>bottles</a:t>
            </a:r>
            <a:r>
              <a:rPr lang="fr-FR" dirty="0" smtClean="0"/>
              <a:t> and </a:t>
            </a:r>
            <a:r>
              <a:rPr lang="fr-FR" dirty="0" err="1" smtClean="0"/>
              <a:t>cans</a:t>
            </a:r>
            <a:r>
              <a:rPr lang="fr-FR" dirty="0" smtClean="0"/>
              <a:t> </a:t>
            </a:r>
            <a:r>
              <a:rPr lang="fr-FR" dirty="0" err="1" smtClean="0"/>
              <a:t>which</a:t>
            </a:r>
            <a:r>
              <a:rPr lang="fr-FR" dirty="0" smtClean="0"/>
              <a:t> </a:t>
            </a:r>
            <a:r>
              <a:rPr lang="fr-FR" dirty="0" err="1" smtClean="0"/>
              <a:t>will</a:t>
            </a:r>
            <a:r>
              <a:rPr lang="fr-FR" dirty="0" smtClean="0"/>
              <a:t> </a:t>
            </a:r>
            <a:r>
              <a:rPr lang="fr-FR" dirty="0" err="1" smtClean="0"/>
              <a:t>be</a:t>
            </a:r>
            <a:r>
              <a:rPr lang="fr-FR" dirty="0" smtClean="0"/>
              <a:t> </a:t>
            </a:r>
            <a:r>
              <a:rPr lang="fr-FR" dirty="0" err="1" smtClean="0"/>
              <a:t>used</a:t>
            </a:r>
            <a:r>
              <a:rPr lang="fr-FR" dirty="0" smtClean="0"/>
              <a:t> by </a:t>
            </a:r>
            <a:r>
              <a:rPr lang="fr-FR" dirty="0" err="1" smtClean="0"/>
              <a:t>our</a:t>
            </a:r>
            <a:r>
              <a:rPr lang="fr-FR" dirty="0" smtClean="0"/>
              <a:t> model.</a:t>
            </a:r>
          </a:p>
          <a:p>
            <a:endParaRPr lang="fr-FR" dirty="0" smtClean="0"/>
          </a:p>
          <a:p>
            <a:r>
              <a:rPr lang="fr-FR" dirty="0" smtClean="0"/>
              <a:t>- The data of the </a:t>
            </a:r>
            <a:r>
              <a:rPr lang="fr-FR" dirty="0" err="1" smtClean="0"/>
              <a:t>users</a:t>
            </a:r>
            <a:r>
              <a:rPr lang="fr-FR" dirty="0" smtClean="0"/>
              <a:t> </a:t>
            </a:r>
            <a:r>
              <a:rPr lang="fr-FR" dirty="0" err="1" smtClean="0"/>
              <a:t>collected</a:t>
            </a:r>
            <a:r>
              <a:rPr lang="fr-FR" dirty="0" smtClean="0"/>
              <a:t> </a:t>
            </a:r>
            <a:r>
              <a:rPr lang="fr-FR" dirty="0" err="1" smtClean="0"/>
              <a:t>through</a:t>
            </a:r>
            <a:r>
              <a:rPr lang="fr-FR" dirty="0" smtClean="0"/>
              <a:t> </a:t>
            </a:r>
            <a:r>
              <a:rPr lang="fr-FR" dirty="0" err="1" smtClean="0"/>
              <a:t>our</a:t>
            </a:r>
            <a:r>
              <a:rPr lang="fr-FR" dirty="0" smtClean="0"/>
              <a:t> machine.</a:t>
            </a:r>
            <a:endParaRPr lang="fr-FR" dirty="0"/>
          </a:p>
        </p:txBody>
      </p:sp>
      <p:sp>
        <p:nvSpPr>
          <p:cNvPr id="9" name="ZoneTexte 8"/>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14</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57172"/>
            <a:ext cx="9144000" cy="576064"/>
          </a:xfrm>
        </p:spPr>
        <p:txBody>
          <a:bodyPr/>
          <a:lstStyle/>
          <a:p>
            <a:r>
              <a:rPr lang="en-US" dirty="0" smtClean="0">
                <a:solidFill>
                  <a:schemeClr val="accent2"/>
                </a:solidFill>
              </a:rPr>
              <a:t>Bottle Data Preparation</a:t>
            </a:r>
            <a:endParaRPr lang="ko-KR" altLang="en-US" dirty="0">
              <a:solidFill>
                <a:schemeClr val="accent2"/>
              </a:solidFill>
            </a:endParaRPr>
          </a:p>
        </p:txBody>
      </p:sp>
      <p:sp>
        <p:nvSpPr>
          <p:cNvPr id="6" name="Rounded Rectangle 5"/>
          <p:cNvSpPr/>
          <p:nvPr/>
        </p:nvSpPr>
        <p:spPr>
          <a:xfrm rot="2700000">
            <a:off x="4075316" y="1633822"/>
            <a:ext cx="1008000" cy="1008000"/>
          </a:xfrm>
          <a:prstGeom prst="roundRect">
            <a:avLst>
              <a:gd name="adj" fmla="val 134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7" name="Rounded Rectangle 6"/>
          <p:cNvSpPr/>
          <p:nvPr/>
        </p:nvSpPr>
        <p:spPr>
          <a:xfrm rot="2700000">
            <a:off x="4075316" y="3171751"/>
            <a:ext cx="1008000" cy="1008000"/>
          </a:xfrm>
          <a:prstGeom prst="roundRect">
            <a:avLst>
              <a:gd name="adj" fmla="val 134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8" name="Rounded Rectangle 7"/>
          <p:cNvSpPr/>
          <p:nvPr/>
        </p:nvSpPr>
        <p:spPr>
          <a:xfrm rot="2700000">
            <a:off x="3283228" y="2418468"/>
            <a:ext cx="1008000" cy="1008000"/>
          </a:xfrm>
          <a:prstGeom prst="roundRect">
            <a:avLst>
              <a:gd name="adj" fmla="val 134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9" name="Rounded Rectangle 8"/>
          <p:cNvSpPr/>
          <p:nvPr/>
        </p:nvSpPr>
        <p:spPr>
          <a:xfrm rot="2700000">
            <a:off x="4867404" y="2418468"/>
            <a:ext cx="1008000" cy="1008000"/>
          </a:xfrm>
          <a:prstGeom prst="roundRect">
            <a:avLst>
              <a:gd name="adj" fmla="val 134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grpSp>
        <p:nvGrpSpPr>
          <p:cNvPr id="14" name="Group 13"/>
          <p:cNvGrpSpPr/>
          <p:nvPr/>
        </p:nvGrpSpPr>
        <p:grpSpPr>
          <a:xfrm>
            <a:off x="6148861" y="2490789"/>
            <a:ext cx="2592287" cy="678692"/>
            <a:chOff x="803640" y="3362835"/>
            <a:chExt cx="2059657" cy="678692"/>
          </a:xfrm>
        </p:grpSpPr>
        <p:sp>
          <p:nvSpPr>
            <p:cNvPr id="15" name="TextBox 14"/>
            <p:cNvSpPr txBox="1"/>
            <p:nvPr/>
          </p:nvSpPr>
          <p:spPr>
            <a:xfrm>
              <a:off x="803640" y="3764528"/>
              <a:ext cx="2059657"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anose="020B0604020202020204" pitchFamily="34" charset="0"/>
                </a:rPr>
                <a:t>Data labeling. </a:t>
              </a:r>
              <a:endParaRPr lang="ko-KR" altLang="en-US" sz="1200" dirty="0">
                <a:solidFill>
                  <a:schemeClr val="tx1">
                    <a:lumMod val="75000"/>
                    <a:lumOff val="25000"/>
                  </a:schemeClr>
                </a:solidFill>
                <a:cs typeface="Arial" panose="020B0604020202020204" pitchFamily="34" charset="0"/>
              </a:endParaRPr>
            </a:p>
          </p:txBody>
        </p:sp>
        <p:sp>
          <p:nvSpPr>
            <p:cNvPr id="16" name="TextBox 15"/>
            <p:cNvSpPr txBox="1"/>
            <p:nvPr/>
          </p:nvSpPr>
          <p:spPr>
            <a:xfrm>
              <a:off x="803640" y="3362835"/>
              <a:ext cx="2059657"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anose="020B0604020202020204" pitchFamily="34" charset="0"/>
                </a:rPr>
                <a:t>Phase D</a:t>
              </a:r>
              <a:endParaRPr lang="ko-KR" altLang="en-US" sz="1200" b="1" dirty="0">
                <a:solidFill>
                  <a:schemeClr val="tx1">
                    <a:lumMod val="75000"/>
                    <a:lumOff val="25000"/>
                  </a:schemeClr>
                </a:solidFill>
                <a:cs typeface="Arial" panose="020B0604020202020204" pitchFamily="34" charset="0"/>
              </a:endParaRPr>
            </a:p>
          </p:txBody>
        </p:sp>
      </p:grpSp>
      <p:grpSp>
        <p:nvGrpSpPr>
          <p:cNvPr id="17" name="Group 16"/>
          <p:cNvGrpSpPr/>
          <p:nvPr/>
        </p:nvGrpSpPr>
        <p:grpSpPr>
          <a:xfrm>
            <a:off x="430968" y="2490789"/>
            <a:ext cx="2592288" cy="575085"/>
            <a:chOff x="803639" y="3362835"/>
            <a:chExt cx="2059658" cy="575085"/>
          </a:xfrm>
        </p:grpSpPr>
        <p:sp>
          <p:nvSpPr>
            <p:cNvPr id="18" name="TextBox 17"/>
            <p:cNvSpPr txBox="1"/>
            <p:nvPr/>
          </p:nvSpPr>
          <p:spPr>
            <a:xfrm>
              <a:off x="803639" y="3660921"/>
              <a:ext cx="2059657" cy="276999"/>
            </a:xfrm>
            <a:prstGeom prst="rect">
              <a:avLst/>
            </a:prstGeom>
            <a:noFill/>
          </p:spPr>
          <p:txBody>
            <a:bodyPr wrap="square" rtlCol="0" anchor="ctr">
              <a:spAutoFit/>
            </a:bodyPr>
            <a:lstStyle/>
            <a:p>
              <a:pPr algn="r"/>
              <a:r>
                <a:rPr lang="en-US" altLang="ko-KR" sz="1200" dirty="0">
                  <a:solidFill>
                    <a:schemeClr val="tx1">
                      <a:lumMod val="75000"/>
                      <a:lumOff val="25000"/>
                    </a:schemeClr>
                  </a:solidFill>
                  <a:cs typeface="Arial" panose="020B0604020202020204" pitchFamily="34" charset="0"/>
                </a:rPr>
                <a:t>Data capture.</a:t>
              </a:r>
              <a:endParaRPr lang="ko-KR" altLang="en-US" sz="1200" dirty="0">
                <a:solidFill>
                  <a:schemeClr val="tx1">
                    <a:lumMod val="75000"/>
                    <a:lumOff val="25000"/>
                  </a:schemeClr>
                </a:solidFill>
                <a:cs typeface="Arial" panose="020B0604020202020204" pitchFamily="34" charset="0"/>
              </a:endParaRPr>
            </a:p>
          </p:txBody>
        </p:sp>
        <p:sp>
          <p:nvSpPr>
            <p:cNvPr id="19" name="TextBox 18"/>
            <p:cNvSpPr txBox="1"/>
            <p:nvPr/>
          </p:nvSpPr>
          <p:spPr>
            <a:xfrm>
              <a:off x="803640" y="3362835"/>
              <a:ext cx="2059657"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anose="020B0604020202020204" pitchFamily="34" charset="0"/>
                </a:rPr>
                <a:t>Phase B</a:t>
              </a:r>
              <a:endParaRPr lang="ko-KR" altLang="en-US" sz="1200" b="1" dirty="0">
                <a:solidFill>
                  <a:schemeClr val="tx1">
                    <a:lumMod val="75000"/>
                    <a:lumOff val="25000"/>
                  </a:schemeClr>
                </a:solidFill>
                <a:cs typeface="Arial" panose="020B0604020202020204" pitchFamily="34" charset="0"/>
              </a:endParaRPr>
            </a:p>
          </p:txBody>
        </p:sp>
      </p:grpSp>
      <p:grpSp>
        <p:nvGrpSpPr>
          <p:cNvPr id="20" name="Group 19"/>
          <p:cNvGrpSpPr/>
          <p:nvPr/>
        </p:nvGrpSpPr>
        <p:grpSpPr>
          <a:xfrm>
            <a:off x="1274265" y="3646491"/>
            <a:ext cx="2592287" cy="678692"/>
            <a:chOff x="803640" y="3362835"/>
            <a:chExt cx="2059657" cy="678692"/>
          </a:xfrm>
        </p:grpSpPr>
        <p:sp>
          <p:nvSpPr>
            <p:cNvPr id="21" name="TextBox 20"/>
            <p:cNvSpPr txBox="1"/>
            <p:nvPr/>
          </p:nvSpPr>
          <p:spPr>
            <a:xfrm>
              <a:off x="803640" y="3764528"/>
              <a:ext cx="2059657" cy="276999"/>
            </a:xfrm>
            <a:prstGeom prst="rect">
              <a:avLst/>
            </a:prstGeom>
            <a:noFill/>
          </p:spPr>
          <p:txBody>
            <a:bodyPr wrap="square" rtlCol="0" anchor="ctr">
              <a:spAutoFit/>
            </a:bodyPr>
            <a:lstStyle/>
            <a:p>
              <a:pPr algn="r"/>
              <a:r>
                <a:rPr lang="en-US" altLang="ko-KR" sz="1200" dirty="0">
                  <a:solidFill>
                    <a:schemeClr val="tx1">
                      <a:lumMod val="75000"/>
                      <a:lumOff val="25000"/>
                    </a:schemeClr>
                  </a:solidFill>
                  <a:cs typeface="Arial" panose="020B0604020202020204" pitchFamily="34" charset="0"/>
                </a:rPr>
                <a:t>Dataset generation.</a:t>
              </a:r>
              <a:endParaRPr lang="ko-KR" altLang="en-US" sz="1200" dirty="0">
                <a:solidFill>
                  <a:schemeClr val="tx1">
                    <a:lumMod val="75000"/>
                    <a:lumOff val="25000"/>
                  </a:schemeClr>
                </a:solidFill>
                <a:cs typeface="Arial" panose="020B0604020202020204" pitchFamily="34" charset="0"/>
              </a:endParaRPr>
            </a:p>
          </p:txBody>
        </p:sp>
        <p:sp>
          <p:nvSpPr>
            <p:cNvPr id="22" name="TextBox 21"/>
            <p:cNvSpPr txBox="1"/>
            <p:nvPr/>
          </p:nvSpPr>
          <p:spPr>
            <a:xfrm>
              <a:off x="803640" y="3362835"/>
              <a:ext cx="2059657"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anose="020B0604020202020204" pitchFamily="34" charset="0"/>
                </a:rPr>
                <a:t>Phase C</a:t>
              </a:r>
              <a:endParaRPr lang="ko-KR" altLang="en-US" sz="1200" b="1" dirty="0">
                <a:solidFill>
                  <a:schemeClr val="tx1">
                    <a:lumMod val="75000"/>
                    <a:lumOff val="25000"/>
                  </a:schemeClr>
                </a:solidFill>
                <a:cs typeface="Arial" panose="020B0604020202020204" pitchFamily="34" charset="0"/>
              </a:endParaRPr>
            </a:p>
          </p:txBody>
        </p:sp>
      </p:grpSp>
      <p:grpSp>
        <p:nvGrpSpPr>
          <p:cNvPr id="23" name="Group 22"/>
          <p:cNvGrpSpPr/>
          <p:nvPr/>
        </p:nvGrpSpPr>
        <p:grpSpPr>
          <a:xfrm>
            <a:off x="5314025" y="1347614"/>
            <a:ext cx="2592287" cy="678692"/>
            <a:chOff x="803640" y="3362835"/>
            <a:chExt cx="2059657" cy="678692"/>
          </a:xfrm>
        </p:grpSpPr>
        <p:sp>
          <p:nvSpPr>
            <p:cNvPr id="24" name="TextBox 23"/>
            <p:cNvSpPr txBox="1"/>
            <p:nvPr/>
          </p:nvSpPr>
          <p:spPr>
            <a:xfrm>
              <a:off x="803640" y="3764528"/>
              <a:ext cx="2059657"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anose="020B0604020202020204" pitchFamily="34" charset="0"/>
                </a:rPr>
                <a:t>Data collection </a:t>
              </a:r>
              <a:endParaRPr lang="ko-KR" altLang="en-US" sz="1200" dirty="0">
                <a:solidFill>
                  <a:schemeClr val="tx1">
                    <a:lumMod val="75000"/>
                    <a:lumOff val="25000"/>
                  </a:schemeClr>
                </a:solidFill>
                <a:cs typeface="Arial" panose="020B0604020202020204" pitchFamily="34" charset="0"/>
              </a:endParaRPr>
            </a:p>
          </p:txBody>
        </p:sp>
        <p:sp>
          <p:nvSpPr>
            <p:cNvPr id="25" name="TextBox 24"/>
            <p:cNvSpPr txBox="1"/>
            <p:nvPr/>
          </p:nvSpPr>
          <p:spPr>
            <a:xfrm>
              <a:off x="803640" y="3362835"/>
              <a:ext cx="2059657"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anose="020B0604020202020204" pitchFamily="34" charset="0"/>
                </a:rPr>
                <a:t>Phase A</a:t>
              </a:r>
              <a:endParaRPr lang="ko-KR" altLang="en-US" sz="1200" b="1" dirty="0">
                <a:solidFill>
                  <a:schemeClr val="tx1">
                    <a:lumMod val="75000"/>
                    <a:lumOff val="25000"/>
                  </a:schemeClr>
                </a:solidFill>
                <a:cs typeface="Arial" panose="020B0604020202020204" pitchFamily="34" charset="0"/>
              </a:endParaRPr>
            </a:p>
          </p:txBody>
        </p:sp>
      </p:grpSp>
      <p:sp>
        <p:nvSpPr>
          <p:cNvPr id="27" name="TextBox 26"/>
          <p:cNvSpPr txBox="1"/>
          <p:nvPr/>
        </p:nvSpPr>
        <p:spPr>
          <a:xfrm>
            <a:off x="3856894" y="2599303"/>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B</a:t>
            </a:r>
            <a:endParaRPr lang="ko-KR" altLang="en-US" sz="3600" b="1" dirty="0">
              <a:solidFill>
                <a:schemeClr val="bg1"/>
              </a:solidFill>
              <a:cs typeface="Arial" panose="020B0604020202020204" pitchFamily="34" charset="0"/>
            </a:endParaRPr>
          </a:p>
        </p:txBody>
      </p:sp>
      <p:sp>
        <p:nvSpPr>
          <p:cNvPr id="28" name="TextBox 27"/>
          <p:cNvSpPr txBox="1"/>
          <p:nvPr/>
        </p:nvSpPr>
        <p:spPr>
          <a:xfrm>
            <a:off x="4739869" y="2599303"/>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D</a:t>
            </a:r>
            <a:endParaRPr lang="ko-KR" altLang="en-US" sz="3600" b="1" dirty="0">
              <a:solidFill>
                <a:schemeClr val="bg1"/>
              </a:solidFill>
              <a:cs typeface="Arial" panose="020B0604020202020204" pitchFamily="34" charset="0"/>
            </a:endParaRPr>
          </a:p>
        </p:txBody>
      </p:sp>
      <p:sp>
        <p:nvSpPr>
          <p:cNvPr id="29" name="TextBox 28"/>
          <p:cNvSpPr txBox="1"/>
          <p:nvPr/>
        </p:nvSpPr>
        <p:spPr>
          <a:xfrm>
            <a:off x="4301722" y="3006640"/>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C</a:t>
            </a:r>
            <a:endParaRPr lang="ko-KR" altLang="en-US" sz="3600" b="1" dirty="0">
              <a:solidFill>
                <a:schemeClr val="bg1"/>
              </a:solidFill>
              <a:cs typeface="Arial" panose="020B0604020202020204" pitchFamily="34" charset="0"/>
            </a:endParaRPr>
          </a:p>
        </p:txBody>
      </p:sp>
      <p:sp>
        <p:nvSpPr>
          <p:cNvPr id="30" name="TextBox 29"/>
          <p:cNvSpPr txBox="1"/>
          <p:nvPr/>
        </p:nvSpPr>
        <p:spPr>
          <a:xfrm>
            <a:off x="4301722" y="2142544"/>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A</a:t>
            </a:r>
            <a:endParaRPr lang="ko-KR" altLang="en-US" sz="3600" b="1" dirty="0">
              <a:solidFill>
                <a:schemeClr val="bg1"/>
              </a:solidFill>
              <a:cs typeface="Arial" panose="020B0604020202020204" pitchFamily="34" charset="0"/>
            </a:endParaRPr>
          </a:p>
        </p:txBody>
      </p:sp>
      <p:sp>
        <p:nvSpPr>
          <p:cNvPr id="34" name="Rounded Rectangle 33"/>
          <p:cNvSpPr/>
          <p:nvPr/>
        </p:nvSpPr>
        <p:spPr>
          <a:xfrm rot="2700000">
            <a:off x="4161424" y="3257859"/>
            <a:ext cx="835784" cy="835784"/>
          </a:xfrm>
          <a:custGeom>
            <a:avLst/>
            <a:gdLst/>
            <a:ahLst/>
            <a:cxnLst/>
            <a:rect l="l" t="t" r="r" b="b"/>
            <a:pathLst>
              <a:path w="835784" h="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36" name="Rounded Rectangle 33"/>
          <p:cNvSpPr/>
          <p:nvPr/>
        </p:nvSpPr>
        <p:spPr>
          <a:xfrm rot="8100000">
            <a:off x="3369335" y="2504575"/>
            <a:ext cx="835784" cy="835784"/>
          </a:xfrm>
          <a:custGeom>
            <a:avLst/>
            <a:gdLst/>
            <a:ahLst/>
            <a:cxnLst/>
            <a:rect l="l" t="t" r="r" b="b"/>
            <a:pathLst>
              <a:path w="835784" h="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37" name="Rounded Rectangle 33"/>
          <p:cNvSpPr/>
          <p:nvPr/>
        </p:nvSpPr>
        <p:spPr>
          <a:xfrm rot="13500000">
            <a:off x="4161425" y="1719930"/>
            <a:ext cx="835784" cy="835784"/>
          </a:xfrm>
          <a:custGeom>
            <a:avLst/>
            <a:gdLst/>
            <a:ahLst/>
            <a:cxnLst/>
            <a:rect l="l" t="t" r="r" b="b"/>
            <a:pathLst>
              <a:path w="835784" h="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ounded Rectangle 33"/>
          <p:cNvSpPr/>
          <p:nvPr/>
        </p:nvSpPr>
        <p:spPr>
          <a:xfrm rot="18900000">
            <a:off x="4953509" y="2501519"/>
            <a:ext cx="835784" cy="835784"/>
          </a:xfrm>
          <a:custGeom>
            <a:avLst/>
            <a:gdLst/>
            <a:ahLst/>
            <a:cxnLst/>
            <a:rect l="l" t="t" r="r" b="b"/>
            <a:pathLst>
              <a:path w="835784" h="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p:cNvSpPr txBox="1"/>
          <p:nvPr/>
        </p:nvSpPr>
        <p:spPr>
          <a:xfrm>
            <a:off x="4057068" y="1890512"/>
            <a:ext cx="1044497" cy="338554"/>
          </a:xfrm>
          <a:prstGeom prst="rect">
            <a:avLst/>
          </a:prstGeom>
          <a:noFill/>
        </p:spPr>
        <p:txBody>
          <a:bodyPr wrap="square" rtlCol="0" anchor="ctr">
            <a:spAutoFit/>
          </a:bodyPr>
          <a:lstStyle/>
          <a:p>
            <a:pPr algn="ctr"/>
            <a:r>
              <a:rPr lang="en-US" altLang="ko-KR" sz="1600" b="1" dirty="0">
                <a:solidFill>
                  <a:schemeClr val="tx1">
                    <a:lumMod val="75000"/>
                    <a:lumOff val="25000"/>
                  </a:schemeClr>
                </a:solidFill>
                <a:cs typeface="Arial" panose="020B0604020202020204" pitchFamily="34" charset="0"/>
              </a:rPr>
              <a:t>Phase</a:t>
            </a:r>
            <a:endParaRPr lang="ko-KR" altLang="en-US" sz="1600" b="1" dirty="0">
              <a:solidFill>
                <a:schemeClr val="tx1">
                  <a:lumMod val="75000"/>
                  <a:lumOff val="25000"/>
                </a:schemeClr>
              </a:solidFill>
              <a:cs typeface="Arial" panose="020B0604020202020204" pitchFamily="34" charset="0"/>
            </a:endParaRPr>
          </a:p>
        </p:txBody>
      </p:sp>
      <p:sp>
        <p:nvSpPr>
          <p:cNvPr id="40" name="TextBox 39"/>
          <p:cNvSpPr txBox="1"/>
          <p:nvPr/>
        </p:nvSpPr>
        <p:spPr>
          <a:xfrm rot="5400000">
            <a:off x="4924845" y="2753191"/>
            <a:ext cx="1044497" cy="338554"/>
          </a:xfrm>
          <a:prstGeom prst="rect">
            <a:avLst/>
          </a:prstGeom>
          <a:noFill/>
        </p:spPr>
        <p:txBody>
          <a:bodyPr wrap="square" rtlCol="0" anchor="ctr">
            <a:spAutoFit/>
          </a:bodyPr>
          <a:lstStyle/>
          <a:p>
            <a:pPr algn="ctr"/>
            <a:r>
              <a:rPr lang="en-US" altLang="ko-KR" sz="1600" b="1" dirty="0">
                <a:solidFill>
                  <a:schemeClr val="tx1">
                    <a:lumMod val="75000"/>
                    <a:lumOff val="25000"/>
                  </a:schemeClr>
                </a:solidFill>
                <a:cs typeface="Arial" panose="020B0604020202020204" pitchFamily="34" charset="0"/>
              </a:rPr>
              <a:t>Phase</a:t>
            </a:r>
            <a:endParaRPr lang="ko-KR" altLang="en-US" sz="1600" b="1" dirty="0">
              <a:solidFill>
                <a:schemeClr val="tx1">
                  <a:lumMod val="75000"/>
                  <a:lumOff val="25000"/>
                </a:schemeClr>
              </a:solidFill>
              <a:cs typeface="Arial" panose="020B0604020202020204" pitchFamily="34" charset="0"/>
            </a:endParaRPr>
          </a:p>
        </p:txBody>
      </p:sp>
      <p:sp>
        <p:nvSpPr>
          <p:cNvPr id="41" name="TextBox 40"/>
          <p:cNvSpPr txBox="1"/>
          <p:nvPr/>
        </p:nvSpPr>
        <p:spPr>
          <a:xfrm>
            <a:off x="4057068" y="3584936"/>
            <a:ext cx="1044497" cy="338554"/>
          </a:xfrm>
          <a:prstGeom prst="rect">
            <a:avLst/>
          </a:prstGeom>
          <a:noFill/>
        </p:spPr>
        <p:txBody>
          <a:bodyPr wrap="square" rtlCol="0" anchor="ctr">
            <a:spAutoFit/>
          </a:bodyPr>
          <a:lstStyle/>
          <a:p>
            <a:pPr algn="ctr"/>
            <a:r>
              <a:rPr lang="en-US" altLang="ko-KR" sz="1600" b="1" dirty="0">
                <a:solidFill>
                  <a:schemeClr val="tx1">
                    <a:lumMod val="75000"/>
                    <a:lumOff val="25000"/>
                  </a:schemeClr>
                </a:solidFill>
                <a:cs typeface="Arial" panose="020B0604020202020204" pitchFamily="34" charset="0"/>
              </a:rPr>
              <a:t>Phase</a:t>
            </a:r>
            <a:endParaRPr lang="ko-KR" altLang="en-US" sz="1600" b="1" dirty="0">
              <a:solidFill>
                <a:schemeClr val="tx1">
                  <a:lumMod val="75000"/>
                  <a:lumOff val="25000"/>
                </a:schemeClr>
              </a:solidFill>
              <a:cs typeface="Arial" panose="020B0604020202020204" pitchFamily="34" charset="0"/>
            </a:endParaRPr>
          </a:p>
        </p:txBody>
      </p:sp>
      <p:sp>
        <p:nvSpPr>
          <p:cNvPr id="42" name="TextBox 41"/>
          <p:cNvSpPr txBox="1"/>
          <p:nvPr/>
        </p:nvSpPr>
        <p:spPr>
          <a:xfrm rot="5400000">
            <a:off x="3189291" y="2750133"/>
            <a:ext cx="1044497" cy="338554"/>
          </a:xfrm>
          <a:prstGeom prst="rect">
            <a:avLst/>
          </a:prstGeom>
          <a:noFill/>
        </p:spPr>
        <p:txBody>
          <a:bodyPr wrap="square" rtlCol="0" anchor="ctr">
            <a:spAutoFit/>
          </a:bodyPr>
          <a:lstStyle/>
          <a:p>
            <a:pPr algn="ctr"/>
            <a:r>
              <a:rPr lang="en-US" altLang="ko-KR" sz="1600" b="1" dirty="0">
                <a:solidFill>
                  <a:schemeClr val="tx1">
                    <a:lumMod val="75000"/>
                    <a:lumOff val="25000"/>
                  </a:schemeClr>
                </a:solidFill>
                <a:cs typeface="Arial" panose="020B0604020202020204" pitchFamily="34" charset="0"/>
              </a:rPr>
              <a:t>Phase</a:t>
            </a:r>
            <a:endParaRPr lang="ko-KR" altLang="en-US" sz="1600" b="1" dirty="0">
              <a:solidFill>
                <a:schemeClr val="tx1">
                  <a:lumMod val="75000"/>
                  <a:lumOff val="25000"/>
                </a:schemeClr>
              </a:solidFill>
              <a:cs typeface="Arial" panose="020B0604020202020204" pitchFamily="34" charset="0"/>
            </a:endParaRPr>
          </a:p>
        </p:txBody>
      </p:sp>
      <p:sp>
        <p:nvSpPr>
          <p:cNvPr id="4" name="Rectangle 1"/>
          <p:cNvSpPr>
            <a:spLocks noChangeArrowheads="1"/>
          </p:cNvSpPr>
          <p:nvPr/>
        </p:nvSpPr>
        <p:spPr bwMode="auto">
          <a:xfrm>
            <a:off x="0" y="0"/>
            <a:ext cx="9144000" cy="0"/>
          </a:xfrm>
          <a:prstGeom prst="rect">
            <a:avLst/>
          </a:prstGeom>
          <a:solidFill>
            <a:srgbClr val="F1F0F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fr-FR" altLang="fr-FR" sz="900" b="0" i="0" u="none" strike="noStrike" cap="none" normalizeH="0" baseline="0">
                <a:ln>
                  <a:noFill/>
                </a:ln>
                <a:solidFill>
                  <a:srgbClr val="444950"/>
                </a:solidFill>
                <a:effectLst/>
                <a:latin typeface="inherit"/>
              </a:rPr>
              <a:t>Data collection *</a:t>
            </a:r>
            <a:endParaRPr kumimoji="0" lang="fr-FR"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fr-FR" altLang="fr-FR" sz="1800" b="0" i="0" u="none" strike="noStrike" cap="none" normalizeH="0" baseline="0">
                <a:ln>
                  <a:noFill/>
                </a:ln>
                <a:solidFill>
                  <a:schemeClr val="tx1"/>
                </a:solidFill>
                <a:effectLst/>
                <a:latin typeface="Arial" panose="020B0604020202020204" pitchFamily="34" charset="0"/>
              </a:rPr>
              <a:t/>
            </a: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3" name="ZoneTexte 32"/>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15</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856894" y="2599303"/>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B</a:t>
            </a:r>
            <a:endParaRPr lang="ko-KR" altLang="en-US" sz="3600" b="1" dirty="0">
              <a:solidFill>
                <a:schemeClr val="bg1"/>
              </a:solidFill>
              <a:cs typeface="Arial" panose="020B0604020202020204" pitchFamily="34" charset="0"/>
            </a:endParaRPr>
          </a:p>
        </p:txBody>
      </p:sp>
      <p:sp>
        <p:nvSpPr>
          <p:cNvPr id="36" name="Rounded Rectangle 33"/>
          <p:cNvSpPr/>
          <p:nvPr/>
        </p:nvSpPr>
        <p:spPr>
          <a:xfrm rot="8100000">
            <a:off x="3369335" y="2504575"/>
            <a:ext cx="835784" cy="835784"/>
          </a:xfrm>
          <a:custGeom>
            <a:avLst/>
            <a:gdLst/>
            <a:ahLst/>
            <a:cxnLst/>
            <a:rect l="l" t="t" r="r" b="b"/>
            <a:pathLst>
              <a:path w="835784" h="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3" name="TextBox 42"/>
          <p:cNvSpPr txBox="1"/>
          <p:nvPr/>
        </p:nvSpPr>
        <p:spPr>
          <a:xfrm>
            <a:off x="435169" y="636942"/>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A</a:t>
            </a:r>
            <a:endParaRPr lang="ko-KR" altLang="en-US" sz="3600" b="1" dirty="0">
              <a:solidFill>
                <a:schemeClr val="bg1"/>
              </a:solidFill>
              <a:cs typeface="Arial" panose="020B0604020202020204" pitchFamily="34" charset="0"/>
            </a:endParaRPr>
          </a:p>
        </p:txBody>
      </p:sp>
      <p:sp>
        <p:nvSpPr>
          <p:cNvPr id="46" name="TextBox 45"/>
          <p:cNvSpPr txBox="1"/>
          <p:nvPr/>
        </p:nvSpPr>
        <p:spPr>
          <a:xfrm>
            <a:off x="251520" y="308452"/>
            <a:ext cx="2592287" cy="369332"/>
          </a:xfrm>
          <a:prstGeom prst="rect">
            <a:avLst/>
          </a:prstGeom>
          <a:noFill/>
        </p:spPr>
        <p:txBody>
          <a:bodyPr wrap="square" rtlCol="0" anchor="ctr">
            <a:spAutoFit/>
          </a:bodyPr>
          <a:lstStyle/>
          <a:p>
            <a:r>
              <a:rPr lang="en-US" altLang="ko-KR" b="1" dirty="0">
                <a:solidFill>
                  <a:schemeClr val="tx1">
                    <a:lumMod val="75000"/>
                    <a:lumOff val="25000"/>
                  </a:schemeClr>
                </a:solidFill>
                <a:cs typeface="Arial" panose="020B0604020202020204" pitchFamily="34" charset="0"/>
              </a:rPr>
              <a:t>Phase A</a:t>
            </a:r>
            <a:endParaRPr lang="ko-KR" altLang="en-US" b="1" dirty="0">
              <a:solidFill>
                <a:schemeClr val="tx1">
                  <a:lumMod val="75000"/>
                  <a:lumOff val="25000"/>
                </a:schemeClr>
              </a:solidFill>
              <a:cs typeface="Arial" panose="020B0604020202020204" pitchFamily="34" charset="0"/>
            </a:endParaRPr>
          </a:p>
        </p:txBody>
      </p:sp>
      <p:sp>
        <p:nvSpPr>
          <p:cNvPr id="10" name="Rectangle 9"/>
          <p:cNvSpPr/>
          <p:nvPr/>
        </p:nvSpPr>
        <p:spPr>
          <a:xfrm>
            <a:off x="435169" y="688115"/>
            <a:ext cx="4572000" cy="338554"/>
          </a:xfrm>
          <a:prstGeom prst="rect">
            <a:avLst/>
          </a:prstGeom>
        </p:spPr>
        <p:txBody>
          <a:bodyPr>
            <a:spAutoFit/>
          </a:bodyPr>
          <a:lstStyle/>
          <a:p>
            <a:r>
              <a:rPr lang="en-US" altLang="ko-KR" sz="1600" i="1" dirty="0">
                <a:solidFill>
                  <a:schemeClr val="tx1">
                    <a:lumMod val="75000"/>
                    <a:lumOff val="25000"/>
                  </a:schemeClr>
                </a:solidFill>
                <a:cs typeface="Arial" panose="020B0604020202020204" pitchFamily="34" charset="0"/>
              </a:rPr>
              <a:t>- Collecting cans and plastic bottles :</a:t>
            </a:r>
            <a:endParaRPr lang="en-US" sz="1600" i="1" dirty="0"/>
          </a:p>
        </p:txBody>
      </p:sp>
      <p:pic>
        <p:nvPicPr>
          <p:cNvPr id="1032" name="Picture 8" descr="Résultat de recherche d'images pour &quot;safia&quot;"/>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8915" y="945655"/>
            <a:ext cx="3194212" cy="2730096"/>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Résultat de recherche d'images pour &quot;eau sabrine png&quot;"/>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932647" y="1283273"/>
            <a:ext cx="2063185" cy="2230183"/>
          </a:xfrm>
          <a:prstGeom prst="rect">
            <a:avLst/>
          </a:prstGeom>
          <a:noFill/>
          <a:extLst>
            <a:ext uri="{909E8E84-426E-40DD-AFC4-6F175D3DCCD1}">
              <a14:hiddenFill xmlns:a14="http://schemas.microsoft.com/office/drawing/2010/main" xmlns="">
                <a:solidFill>
                  <a:srgbClr val="FFFFFF"/>
                </a:solidFill>
              </a14:hiddenFill>
            </a:ext>
          </a:extLst>
        </p:spPr>
      </p:pic>
      <p:pic>
        <p:nvPicPr>
          <p:cNvPr id="1042" name="Picture 18" descr="Résultat de recherche d'images pour &quot;bouteille coca cola png&quot;"/>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157915" y="1328166"/>
            <a:ext cx="911199" cy="2006624"/>
          </a:xfrm>
          <a:prstGeom prst="rect">
            <a:avLst/>
          </a:prstGeom>
          <a:noFill/>
          <a:extLst>
            <a:ext uri="{909E8E84-426E-40DD-AFC4-6F175D3DCCD1}">
              <a14:hiddenFill xmlns:a14="http://schemas.microsoft.com/office/drawing/2010/main" xmlns="">
                <a:solidFill>
                  <a:srgbClr val="FFFFFF"/>
                </a:solidFill>
              </a14:hiddenFill>
            </a:ext>
          </a:extLst>
        </p:spPr>
      </p:pic>
      <p:pic>
        <p:nvPicPr>
          <p:cNvPr id="1044" name="Picture 20" descr="Résultat de recherche d'images pour &quot;canette soda png&quot;"/>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156176" y="1462257"/>
            <a:ext cx="1152128" cy="1872533"/>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ZoneTexte 11"/>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16</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435169" y="636942"/>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A</a:t>
            </a:r>
            <a:endParaRPr lang="ko-KR" altLang="en-US" sz="3600" b="1" dirty="0">
              <a:solidFill>
                <a:schemeClr val="bg1"/>
              </a:solidFill>
              <a:cs typeface="Arial" panose="020B0604020202020204" pitchFamily="34" charset="0"/>
            </a:endParaRPr>
          </a:p>
        </p:txBody>
      </p:sp>
      <p:sp>
        <p:nvSpPr>
          <p:cNvPr id="46" name="TextBox 45"/>
          <p:cNvSpPr txBox="1"/>
          <p:nvPr/>
        </p:nvSpPr>
        <p:spPr>
          <a:xfrm>
            <a:off x="251520" y="308452"/>
            <a:ext cx="2592287" cy="369332"/>
          </a:xfrm>
          <a:prstGeom prst="rect">
            <a:avLst/>
          </a:prstGeom>
          <a:noFill/>
        </p:spPr>
        <p:txBody>
          <a:bodyPr wrap="square" rtlCol="0" anchor="ctr">
            <a:spAutoFit/>
          </a:bodyPr>
          <a:lstStyle/>
          <a:p>
            <a:r>
              <a:rPr lang="en-US" altLang="ko-KR" b="1" dirty="0">
                <a:solidFill>
                  <a:schemeClr val="tx1">
                    <a:lumMod val="75000"/>
                    <a:lumOff val="25000"/>
                  </a:schemeClr>
                </a:solidFill>
                <a:cs typeface="Arial" panose="020B0604020202020204" pitchFamily="34" charset="0"/>
              </a:rPr>
              <a:t>Phase B</a:t>
            </a:r>
            <a:endParaRPr lang="ko-KR" altLang="en-US" b="1" dirty="0">
              <a:solidFill>
                <a:schemeClr val="tx1">
                  <a:lumMod val="75000"/>
                  <a:lumOff val="25000"/>
                </a:schemeClr>
              </a:solidFill>
              <a:cs typeface="Arial" panose="020B0604020202020204" pitchFamily="34" charset="0"/>
            </a:endParaRPr>
          </a:p>
        </p:txBody>
      </p:sp>
      <p:sp>
        <p:nvSpPr>
          <p:cNvPr id="10" name="Rectangle 9"/>
          <p:cNvSpPr/>
          <p:nvPr/>
        </p:nvSpPr>
        <p:spPr>
          <a:xfrm>
            <a:off x="435169" y="688115"/>
            <a:ext cx="4572000" cy="338554"/>
          </a:xfrm>
          <a:prstGeom prst="rect">
            <a:avLst/>
          </a:prstGeom>
        </p:spPr>
        <p:txBody>
          <a:bodyPr>
            <a:spAutoFit/>
          </a:bodyPr>
          <a:lstStyle/>
          <a:p>
            <a:r>
              <a:rPr lang="en-US" altLang="ko-KR" sz="1600" i="1" dirty="0">
                <a:solidFill>
                  <a:schemeClr val="tx1">
                    <a:lumMod val="75000"/>
                    <a:lumOff val="25000"/>
                  </a:schemeClr>
                </a:solidFill>
                <a:cs typeface="Arial" panose="020B0604020202020204" pitchFamily="34" charset="0"/>
              </a:rPr>
              <a:t>- Data capture :  </a:t>
            </a:r>
            <a:endParaRPr lang="ko-KR" altLang="en-US" sz="1600" i="1" dirty="0">
              <a:solidFill>
                <a:schemeClr val="tx1">
                  <a:lumMod val="75000"/>
                  <a:lumOff val="25000"/>
                </a:schemeClr>
              </a:solidFill>
              <a:cs typeface="Arial" panose="020B0604020202020204" pitchFamily="34" charset="0"/>
            </a:endParaRPr>
          </a:p>
        </p:txBody>
      </p:sp>
      <p:sp>
        <p:nvSpPr>
          <p:cNvPr id="13" name="Rectangle 12"/>
          <p:cNvSpPr/>
          <p:nvPr/>
        </p:nvSpPr>
        <p:spPr>
          <a:xfrm>
            <a:off x="2527409" y="2243343"/>
            <a:ext cx="70047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14" name="Isosceles Triangle 13"/>
          <p:cNvSpPr/>
          <p:nvPr/>
        </p:nvSpPr>
        <p:spPr>
          <a:xfrm rot="5400000">
            <a:off x="3113178" y="2167320"/>
            <a:ext cx="229410" cy="19776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pic>
        <p:nvPicPr>
          <p:cNvPr id="2050" name="Picture 2" descr="C:\Users\Amin\Desktop\dataset\Pics20Feb24_01_33_18.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3671" y="1523831"/>
            <a:ext cx="2400267" cy="1440160"/>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C:\Users\Amin\Desktop\dataset\Pics20Feb24_01_33_32.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660232" y="1523262"/>
            <a:ext cx="2378898" cy="1440729"/>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C:\Users\Amin\Desktop\dataset\Pics20Feb24_01_33_12.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419872" y="1523832"/>
            <a:ext cx="2326395" cy="1440160"/>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Rectangle 17"/>
          <p:cNvSpPr/>
          <p:nvPr/>
        </p:nvSpPr>
        <p:spPr>
          <a:xfrm>
            <a:off x="5787810" y="2244278"/>
            <a:ext cx="70047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19" name="Isosceles Triangle 18"/>
          <p:cNvSpPr/>
          <p:nvPr/>
        </p:nvSpPr>
        <p:spPr>
          <a:xfrm rot="5400000">
            <a:off x="6367755" y="2162921"/>
            <a:ext cx="229410" cy="19776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pic>
        <p:nvPicPr>
          <p:cNvPr id="2053" name="Picture 5" descr="C:\Users\Amin\Desktop\dataset\Pics20Feb12_17_18_32.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3671" y="3160704"/>
            <a:ext cx="2400267" cy="1440160"/>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C:\Users\Amin\Desktop\dataset\Pics20Feb12_17_18_48.jp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425451" y="3160705"/>
            <a:ext cx="2320816" cy="1440160"/>
          </a:xfrm>
          <a:prstGeom prst="rect">
            <a:avLst/>
          </a:prstGeom>
          <a:noFill/>
          <a:extLst>
            <a:ext uri="{909E8E84-426E-40DD-AFC4-6F175D3DCCD1}">
              <a14:hiddenFill xmlns:a14="http://schemas.microsoft.com/office/drawing/2010/main" xmlns="">
                <a:solidFill>
                  <a:srgbClr val="FFFFFF"/>
                </a:solidFill>
              </a14:hiddenFill>
            </a:ext>
          </a:extLst>
        </p:spPr>
      </p:pic>
      <p:pic>
        <p:nvPicPr>
          <p:cNvPr id="2055" name="Picture 7" descr="C:\Users\Amin\Desktop\dataset\Pics20Feb12_17_18_58.jp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6660233" y="3160705"/>
            <a:ext cx="2378898" cy="1440160"/>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Rectangle 22"/>
          <p:cNvSpPr/>
          <p:nvPr/>
        </p:nvSpPr>
        <p:spPr>
          <a:xfrm>
            <a:off x="2527409" y="3880784"/>
            <a:ext cx="70047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24" name="Isosceles Triangle 23"/>
          <p:cNvSpPr/>
          <p:nvPr/>
        </p:nvSpPr>
        <p:spPr>
          <a:xfrm rot="5400000">
            <a:off x="3113178" y="3804761"/>
            <a:ext cx="229410" cy="19776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25" name="Rectangle 24"/>
          <p:cNvSpPr/>
          <p:nvPr/>
        </p:nvSpPr>
        <p:spPr>
          <a:xfrm>
            <a:off x="5787810" y="3866504"/>
            <a:ext cx="70047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26" name="Isosceles Triangle 25"/>
          <p:cNvSpPr/>
          <p:nvPr/>
        </p:nvSpPr>
        <p:spPr>
          <a:xfrm rot="5400000">
            <a:off x="6412378" y="3781901"/>
            <a:ext cx="229410" cy="19776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21" name="ZoneTexte 20"/>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17</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856894" y="2599303"/>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B</a:t>
            </a:r>
            <a:endParaRPr lang="ko-KR" altLang="en-US" sz="3600" b="1" dirty="0">
              <a:solidFill>
                <a:schemeClr val="bg1"/>
              </a:solidFill>
              <a:cs typeface="Arial" panose="020B0604020202020204" pitchFamily="34" charset="0"/>
            </a:endParaRPr>
          </a:p>
        </p:txBody>
      </p:sp>
      <p:sp>
        <p:nvSpPr>
          <p:cNvPr id="36" name="Rounded Rectangle 33"/>
          <p:cNvSpPr/>
          <p:nvPr/>
        </p:nvSpPr>
        <p:spPr>
          <a:xfrm rot="8100000">
            <a:off x="3369335" y="2504575"/>
            <a:ext cx="835784" cy="835784"/>
          </a:xfrm>
          <a:custGeom>
            <a:avLst/>
            <a:gdLst/>
            <a:ahLst/>
            <a:cxnLst/>
            <a:rect l="l" t="t" r="r" b="b"/>
            <a:pathLst>
              <a:path w="835784" h="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3" name="TextBox 42"/>
          <p:cNvSpPr txBox="1"/>
          <p:nvPr/>
        </p:nvSpPr>
        <p:spPr>
          <a:xfrm>
            <a:off x="435169" y="636942"/>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A</a:t>
            </a:r>
            <a:endParaRPr lang="ko-KR" altLang="en-US" sz="3600" b="1" dirty="0">
              <a:solidFill>
                <a:schemeClr val="bg1"/>
              </a:solidFill>
              <a:cs typeface="Arial" panose="020B0604020202020204" pitchFamily="34" charset="0"/>
            </a:endParaRPr>
          </a:p>
        </p:txBody>
      </p:sp>
      <p:sp>
        <p:nvSpPr>
          <p:cNvPr id="46" name="TextBox 45"/>
          <p:cNvSpPr txBox="1"/>
          <p:nvPr/>
        </p:nvSpPr>
        <p:spPr>
          <a:xfrm>
            <a:off x="251520" y="308452"/>
            <a:ext cx="2592287" cy="369332"/>
          </a:xfrm>
          <a:prstGeom prst="rect">
            <a:avLst/>
          </a:prstGeom>
          <a:noFill/>
        </p:spPr>
        <p:txBody>
          <a:bodyPr wrap="square" rtlCol="0" anchor="ctr">
            <a:spAutoFit/>
          </a:bodyPr>
          <a:lstStyle/>
          <a:p>
            <a:r>
              <a:rPr lang="en-US" altLang="ko-KR" b="1" dirty="0">
                <a:solidFill>
                  <a:schemeClr val="tx1">
                    <a:lumMod val="75000"/>
                    <a:lumOff val="25000"/>
                  </a:schemeClr>
                </a:solidFill>
                <a:cs typeface="Arial" panose="020B0604020202020204" pitchFamily="34" charset="0"/>
              </a:rPr>
              <a:t>Phase C</a:t>
            </a:r>
            <a:endParaRPr lang="ko-KR" altLang="en-US" b="1" dirty="0">
              <a:solidFill>
                <a:schemeClr val="tx1">
                  <a:lumMod val="75000"/>
                  <a:lumOff val="25000"/>
                </a:schemeClr>
              </a:solidFill>
              <a:cs typeface="Arial" panose="020B0604020202020204" pitchFamily="34" charset="0"/>
            </a:endParaRPr>
          </a:p>
        </p:txBody>
      </p:sp>
      <p:sp>
        <p:nvSpPr>
          <p:cNvPr id="10" name="Rectangle 9"/>
          <p:cNvSpPr/>
          <p:nvPr/>
        </p:nvSpPr>
        <p:spPr>
          <a:xfrm>
            <a:off x="435169" y="688115"/>
            <a:ext cx="4572000" cy="338554"/>
          </a:xfrm>
          <a:prstGeom prst="rect">
            <a:avLst/>
          </a:prstGeom>
        </p:spPr>
        <p:txBody>
          <a:bodyPr>
            <a:spAutoFit/>
          </a:bodyPr>
          <a:lstStyle/>
          <a:p>
            <a:r>
              <a:rPr lang="en-US" altLang="ko-KR" sz="1600" i="1" dirty="0">
                <a:solidFill>
                  <a:schemeClr val="tx1">
                    <a:lumMod val="75000"/>
                    <a:lumOff val="25000"/>
                  </a:schemeClr>
                </a:solidFill>
                <a:cs typeface="Arial" panose="020B0604020202020204" pitchFamily="34" charset="0"/>
              </a:rPr>
              <a:t>- Data labeling : </a:t>
            </a:r>
            <a:endParaRPr lang="ko-KR" altLang="en-US" sz="1600" i="1" dirty="0">
              <a:solidFill>
                <a:schemeClr val="tx1">
                  <a:lumMod val="75000"/>
                  <a:lumOff val="25000"/>
                </a:schemeClr>
              </a:solidFill>
              <a:cs typeface="Arial" panose="020B0604020202020204" pitchFamily="34" charset="0"/>
            </a:endParaRPr>
          </a:p>
        </p:txBody>
      </p:sp>
      <p:pic>
        <p:nvPicPr>
          <p:cNvPr id="3075" name="Picture 3" descr="C:\Users\Amin\Desktop\PIDS 25-02-2020\Screen\2.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51518" y="1283273"/>
            <a:ext cx="3882969" cy="2523797"/>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12"/>
          <p:cNvSpPr/>
          <p:nvPr/>
        </p:nvSpPr>
        <p:spPr>
          <a:xfrm>
            <a:off x="4283968" y="2688904"/>
            <a:ext cx="512007"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14" name="Isosceles Triangle 13"/>
          <p:cNvSpPr/>
          <p:nvPr/>
        </p:nvSpPr>
        <p:spPr>
          <a:xfrm rot="5400000">
            <a:off x="4695079" y="2615127"/>
            <a:ext cx="229410" cy="19776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007169" y="1283273"/>
            <a:ext cx="3908879" cy="252379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2" name="ZoneTexte 11"/>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18</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856894" y="2599303"/>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B</a:t>
            </a:r>
            <a:endParaRPr lang="ko-KR" altLang="en-US" sz="3600" b="1" dirty="0">
              <a:solidFill>
                <a:schemeClr val="bg1"/>
              </a:solidFill>
              <a:cs typeface="Arial" panose="020B0604020202020204" pitchFamily="34" charset="0"/>
            </a:endParaRPr>
          </a:p>
        </p:txBody>
      </p:sp>
      <p:sp>
        <p:nvSpPr>
          <p:cNvPr id="36" name="Rounded Rectangle 33"/>
          <p:cNvSpPr/>
          <p:nvPr/>
        </p:nvSpPr>
        <p:spPr>
          <a:xfrm rot="8100000">
            <a:off x="3369335" y="2504575"/>
            <a:ext cx="835784" cy="835784"/>
          </a:xfrm>
          <a:custGeom>
            <a:avLst/>
            <a:gdLst/>
            <a:ahLst/>
            <a:cxnLst/>
            <a:rect l="l" t="t" r="r" b="b"/>
            <a:pathLst>
              <a:path w="835784" h="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3" name="TextBox 42"/>
          <p:cNvSpPr txBox="1"/>
          <p:nvPr/>
        </p:nvSpPr>
        <p:spPr>
          <a:xfrm>
            <a:off x="435169" y="636942"/>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A</a:t>
            </a:r>
            <a:endParaRPr lang="ko-KR" altLang="en-US" sz="3600" b="1" dirty="0">
              <a:solidFill>
                <a:schemeClr val="bg1"/>
              </a:solidFill>
              <a:cs typeface="Arial" panose="020B0604020202020204" pitchFamily="34" charset="0"/>
            </a:endParaRPr>
          </a:p>
        </p:txBody>
      </p:sp>
      <p:sp>
        <p:nvSpPr>
          <p:cNvPr id="46" name="TextBox 45"/>
          <p:cNvSpPr txBox="1"/>
          <p:nvPr/>
        </p:nvSpPr>
        <p:spPr>
          <a:xfrm>
            <a:off x="251520" y="308452"/>
            <a:ext cx="2592287" cy="369332"/>
          </a:xfrm>
          <a:prstGeom prst="rect">
            <a:avLst/>
          </a:prstGeom>
          <a:noFill/>
        </p:spPr>
        <p:txBody>
          <a:bodyPr wrap="square" rtlCol="0" anchor="ctr">
            <a:spAutoFit/>
          </a:bodyPr>
          <a:lstStyle/>
          <a:p>
            <a:r>
              <a:rPr lang="en-US" altLang="ko-KR" b="1" dirty="0">
                <a:solidFill>
                  <a:schemeClr val="tx1">
                    <a:lumMod val="75000"/>
                    <a:lumOff val="25000"/>
                  </a:schemeClr>
                </a:solidFill>
                <a:cs typeface="Arial" panose="020B0604020202020204" pitchFamily="34" charset="0"/>
              </a:rPr>
              <a:t>Phase D</a:t>
            </a:r>
            <a:endParaRPr lang="ko-KR" altLang="en-US" b="1" dirty="0">
              <a:solidFill>
                <a:schemeClr val="tx1">
                  <a:lumMod val="75000"/>
                  <a:lumOff val="25000"/>
                </a:schemeClr>
              </a:solidFill>
              <a:cs typeface="Arial" panose="020B0604020202020204" pitchFamily="34" charset="0"/>
            </a:endParaRPr>
          </a:p>
        </p:txBody>
      </p:sp>
      <p:sp>
        <p:nvSpPr>
          <p:cNvPr id="10" name="Rectangle 9"/>
          <p:cNvSpPr/>
          <p:nvPr/>
        </p:nvSpPr>
        <p:spPr>
          <a:xfrm>
            <a:off x="435169" y="688115"/>
            <a:ext cx="4572000" cy="338554"/>
          </a:xfrm>
          <a:prstGeom prst="rect">
            <a:avLst/>
          </a:prstGeom>
        </p:spPr>
        <p:txBody>
          <a:bodyPr>
            <a:spAutoFit/>
          </a:bodyPr>
          <a:lstStyle/>
          <a:p>
            <a:r>
              <a:rPr lang="en-US" altLang="ko-KR" sz="1600" i="1" dirty="0">
                <a:solidFill>
                  <a:schemeClr val="tx1">
                    <a:lumMod val="75000"/>
                    <a:lumOff val="25000"/>
                  </a:schemeClr>
                </a:solidFill>
                <a:cs typeface="Arial" panose="020B0604020202020204" pitchFamily="34" charset="0"/>
              </a:rPr>
              <a:t>- Dataset generation :</a:t>
            </a:r>
            <a:endParaRPr lang="en-US" sz="1600" i="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35169" y="1131979"/>
            <a:ext cx="3848799" cy="244788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860032" y="1131979"/>
            <a:ext cx="4031485" cy="244788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3" name="Rectangle 12"/>
          <p:cNvSpPr/>
          <p:nvPr/>
        </p:nvSpPr>
        <p:spPr>
          <a:xfrm>
            <a:off x="435169" y="3867894"/>
            <a:ext cx="3848799" cy="307777"/>
          </a:xfrm>
          <a:prstGeom prst="rect">
            <a:avLst/>
          </a:prstGeom>
        </p:spPr>
        <p:txBody>
          <a:bodyPr wrap="square">
            <a:spAutoFit/>
          </a:bodyPr>
          <a:lstStyle/>
          <a:p>
            <a:r>
              <a:rPr lang="en-US" altLang="ko-KR" sz="1400" b="1" dirty="0">
                <a:solidFill>
                  <a:schemeClr val="tx1">
                    <a:lumMod val="75000"/>
                    <a:lumOff val="25000"/>
                  </a:schemeClr>
                </a:solidFill>
                <a:cs typeface="Arial" panose="020B0604020202020204" pitchFamily="34" charset="0"/>
              </a:rPr>
              <a:t>Train set : 80% ( 243 out of 304 )</a:t>
            </a:r>
            <a:endParaRPr lang="en-US" sz="1400" b="1" dirty="0"/>
          </a:p>
        </p:txBody>
      </p:sp>
      <p:sp>
        <p:nvSpPr>
          <p:cNvPr id="14" name="Rectangle 13"/>
          <p:cNvSpPr/>
          <p:nvPr/>
        </p:nvSpPr>
        <p:spPr>
          <a:xfrm>
            <a:off x="4869970" y="3867894"/>
            <a:ext cx="3230421" cy="523220"/>
          </a:xfrm>
          <a:prstGeom prst="rect">
            <a:avLst/>
          </a:prstGeom>
        </p:spPr>
        <p:txBody>
          <a:bodyPr wrap="square">
            <a:spAutoFit/>
          </a:bodyPr>
          <a:lstStyle/>
          <a:p>
            <a:r>
              <a:rPr lang="en-US" altLang="ko-KR" sz="1400" b="1" dirty="0">
                <a:solidFill>
                  <a:schemeClr val="tx1">
                    <a:lumMod val="75000"/>
                    <a:lumOff val="25000"/>
                  </a:schemeClr>
                </a:solidFill>
                <a:cs typeface="Arial" panose="020B0604020202020204" pitchFamily="34" charset="0"/>
              </a:rPr>
              <a:t>Test set : 20% ( 61 out of 304 )</a:t>
            </a:r>
            <a:endParaRPr lang="en-US" sz="1400" b="1" dirty="0"/>
          </a:p>
          <a:p>
            <a:endParaRPr lang="en-US" sz="1400" b="1" dirty="0"/>
          </a:p>
        </p:txBody>
      </p:sp>
      <p:sp>
        <p:nvSpPr>
          <p:cNvPr id="12" name="ZoneTexte 11"/>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19</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p:nvPr/>
        </p:nvSpPr>
        <p:spPr>
          <a:xfrm>
            <a:off x="1331640" y="63240"/>
            <a:ext cx="6588224" cy="576064"/>
          </a:xfrm>
          <a:prstGeom prst="rect">
            <a:avLst/>
          </a:prstGeom>
        </p:spPr>
        <p:txBody>
          <a:bodyPr anchor="ctr">
            <a:scene3d>
              <a:camera prst="orthographicFront"/>
              <a:lightRig rig="threePt" dir="t"/>
            </a:scene3d>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ctr"/>
            <a:r>
              <a:rPr lang="en-US" sz="3600" dirty="0">
                <a:ln w="22225">
                  <a:solidFill>
                    <a:schemeClr val="accent2"/>
                  </a:solidFill>
                  <a:prstDash val="solid"/>
                </a:ln>
                <a:solidFill>
                  <a:schemeClr val="accent2">
                    <a:lumMod val="40000"/>
                    <a:lumOff val="60000"/>
                  </a:schemeClr>
                </a:solidFill>
                <a:effectLst/>
                <a:latin typeface="Arial" panose="020B0604020202020204" pitchFamily="34" charset="0"/>
                <a:cs typeface="Arial" panose="020B0604020202020204" pitchFamily="34" charset="0"/>
              </a:rPr>
              <a:t>Summary</a:t>
            </a:r>
          </a:p>
        </p:txBody>
      </p:sp>
      <p:sp>
        <p:nvSpPr>
          <p:cNvPr id="2" name="Block Arc 1"/>
          <p:cNvSpPr/>
          <p:nvPr/>
        </p:nvSpPr>
        <p:spPr>
          <a:xfrm>
            <a:off x="0" y="1239925"/>
            <a:ext cx="3384376" cy="3384376"/>
          </a:xfrm>
          <a:prstGeom prst="blockArc">
            <a:avLst>
              <a:gd name="adj1" fmla="val 16173554"/>
              <a:gd name="adj2" fmla="val 5420172"/>
              <a:gd name="adj3" fmla="val 99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Diamond 4"/>
          <p:cNvSpPr/>
          <p:nvPr/>
        </p:nvSpPr>
        <p:spPr>
          <a:xfrm>
            <a:off x="2176725" y="1120234"/>
            <a:ext cx="526508" cy="526508"/>
          </a:xfrm>
          <a:prstGeom prst="diamond">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6" name="Diamond 5"/>
          <p:cNvSpPr/>
          <p:nvPr/>
        </p:nvSpPr>
        <p:spPr>
          <a:xfrm>
            <a:off x="2863100" y="1814049"/>
            <a:ext cx="526508" cy="526508"/>
          </a:xfrm>
          <a:prstGeom prst="diamond">
            <a:avLst/>
          </a:prstGeom>
          <a:solidFill>
            <a:schemeClr val="accent4"/>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12" name="TextBox 11"/>
          <p:cNvSpPr txBox="1"/>
          <p:nvPr/>
        </p:nvSpPr>
        <p:spPr>
          <a:xfrm>
            <a:off x="3759835" y="1241965"/>
            <a:ext cx="4679950" cy="275590"/>
          </a:xfrm>
          <a:prstGeom prst="rect">
            <a:avLst/>
          </a:prstGeom>
          <a:solidFill>
            <a:schemeClr val="accent2"/>
          </a:solidFill>
        </p:spPr>
        <p:txBody>
          <a:bodyPr wrap="square" rtlCol="0" anchor="ctr">
            <a:spAutoFit/>
          </a:bodyPr>
          <a:lstStyle/>
          <a:p>
            <a:pPr algn="ctr"/>
            <a:r>
              <a:rPr lang="en-US" altLang="ko-KR" sz="1200" b="1" dirty="0">
                <a:solidFill>
                  <a:schemeClr val="bg1"/>
                </a:solidFill>
                <a:cs typeface="Arial" panose="020B0604020202020204" pitchFamily="34" charset="0"/>
              </a:rPr>
              <a:t>Introduction</a:t>
            </a:r>
          </a:p>
        </p:txBody>
      </p:sp>
      <p:sp>
        <p:nvSpPr>
          <p:cNvPr id="25" name="직사각형 69"/>
          <p:cNvSpPr/>
          <p:nvPr/>
        </p:nvSpPr>
        <p:spPr>
          <a:xfrm>
            <a:off x="2294199" y="1184098"/>
            <a:ext cx="285001" cy="39878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dirty="0">
                <a:solidFill>
                  <a:schemeClr val="bg1"/>
                </a:solidFill>
              </a:rPr>
              <a:t>1</a:t>
            </a:r>
          </a:p>
        </p:txBody>
      </p:sp>
      <p:sp>
        <p:nvSpPr>
          <p:cNvPr id="26" name="직사각형 69"/>
          <p:cNvSpPr/>
          <p:nvPr/>
        </p:nvSpPr>
        <p:spPr>
          <a:xfrm>
            <a:off x="2991452" y="1853356"/>
            <a:ext cx="285001" cy="39878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dirty="0">
                <a:solidFill>
                  <a:schemeClr val="bg1"/>
                </a:solidFill>
              </a:rPr>
              <a:t>2</a:t>
            </a:r>
          </a:p>
        </p:txBody>
      </p:sp>
      <p:sp>
        <p:nvSpPr>
          <p:cNvPr id="27" name="직사각형 69"/>
          <p:cNvSpPr/>
          <p:nvPr/>
        </p:nvSpPr>
        <p:spPr>
          <a:xfrm>
            <a:off x="3206288" y="2275497"/>
            <a:ext cx="285001" cy="39878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dirty="0">
                <a:solidFill>
                  <a:schemeClr val="bg1"/>
                </a:solidFill>
              </a:rPr>
              <a:t>3</a:t>
            </a:r>
          </a:p>
        </p:txBody>
      </p:sp>
      <p:pic>
        <p:nvPicPr>
          <p:cNvPr id="13" name="Picture Placeholder 12" descr="recycle"/>
          <p:cNvPicPr>
            <a:picLocks noGrp="1" noChangeAspect="1"/>
          </p:cNvPicPr>
          <p:nvPr>
            <p:ph type="pic" idx="12"/>
          </p:nvPr>
        </p:nvPicPr>
        <p:blipFill>
          <a:blip r:embed="rId2"/>
          <a:stretch>
            <a:fillRect/>
          </a:stretch>
        </p:blipFill>
        <p:spPr>
          <a:xfrm>
            <a:off x="465248" y="1853356"/>
            <a:ext cx="2150745" cy="2084705"/>
          </a:xfrm>
          <a:prstGeom prst="rect">
            <a:avLst/>
          </a:prstGeom>
        </p:spPr>
      </p:pic>
      <p:sp>
        <p:nvSpPr>
          <p:cNvPr id="37" name="Diamond 36"/>
          <p:cNvSpPr/>
          <p:nvPr/>
        </p:nvSpPr>
        <p:spPr>
          <a:xfrm>
            <a:off x="2315946" y="3993888"/>
            <a:ext cx="526508" cy="526508"/>
          </a:xfrm>
          <a:prstGeom prst="diamond">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39" name="직사각형 69"/>
          <p:cNvSpPr/>
          <p:nvPr/>
        </p:nvSpPr>
        <p:spPr>
          <a:xfrm>
            <a:off x="2442183" y="4056151"/>
            <a:ext cx="284480" cy="39878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dirty="0">
                <a:solidFill>
                  <a:schemeClr val="bg1"/>
                </a:solidFill>
              </a:rPr>
              <a:t>5</a:t>
            </a:r>
          </a:p>
        </p:txBody>
      </p:sp>
      <p:sp>
        <p:nvSpPr>
          <p:cNvPr id="44" name="Diamond 43"/>
          <p:cNvSpPr/>
          <p:nvPr/>
        </p:nvSpPr>
        <p:spPr>
          <a:xfrm>
            <a:off x="3002986" y="3288409"/>
            <a:ext cx="526508" cy="526508"/>
          </a:xfrm>
          <a:prstGeom prst="diamond">
            <a:avLst/>
          </a:prstGeom>
          <a:solidFill>
            <a:schemeClr val="accent4"/>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45" name="직사각형 69"/>
          <p:cNvSpPr/>
          <p:nvPr/>
        </p:nvSpPr>
        <p:spPr>
          <a:xfrm>
            <a:off x="3123738" y="3352273"/>
            <a:ext cx="285001" cy="39878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dirty="0">
                <a:solidFill>
                  <a:schemeClr val="bg1"/>
                </a:solidFill>
              </a:rPr>
              <a:t>4</a:t>
            </a:r>
          </a:p>
        </p:txBody>
      </p:sp>
      <p:sp>
        <p:nvSpPr>
          <p:cNvPr id="48" name="TextBox 11"/>
          <p:cNvSpPr txBox="1"/>
          <p:nvPr/>
        </p:nvSpPr>
        <p:spPr>
          <a:xfrm>
            <a:off x="3759835" y="3377401"/>
            <a:ext cx="4679950" cy="276999"/>
          </a:xfrm>
          <a:prstGeom prst="rect">
            <a:avLst/>
          </a:prstGeom>
          <a:solidFill>
            <a:schemeClr val="accent2"/>
          </a:solidFill>
        </p:spPr>
        <p:txBody>
          <a:bodyPr wrap="square" rtlCol="0" anchor="ctr">
            <a:spAutoFit/>
          </a:bodyPr>
          <a:lstStyle/>
          <a:p>
            <a:pPr algn="ctr"/>
            <a:r>
              <a:rPr lang="en-US" altLang="ko-KR" sz="1200" b="1" dirty="0">
                <a:solidFill>
                  <a:schemeClr val="bg1"/>
                </a:solidFill>
                <a:cs typeface="Arial" panose="020B0604020202020204" pitchFamily="34" charset="0"/>
                <a:sym typeface="+mn-ea"/>
              </a:rPr>
              <a:t>Data</a:t>
            </a:r>
            <a:r>
              <a:rPr lang="en-US" altLang="ko-KR" sz="1200" b="1" dirty="0">
                <a:solidFill>
                  <a:schemeClr val="accent4"/>
                </a:solidFill>
                <a:cs typeface="Arial" panose="020B0604020202020204" pitchFamily="34" charset="0"/>
                <a:sym typeface="+mn-ea"/>
              </a:rPr>
              <a:t> </a:t>
            </a:r>
            <a:r>
              <a:rPr lang="en-US" altLang="ko-KR" sz="1200" b="1" dirty="0">
                <a:solidFill>
                  <a:schemeClr val="bg1"/>
                </a:solidFill>
                <a:cs typeface="Arial" panose="020B0604020202020204" pitchFamily="34" charset="0"/>
                <a:sym typeface="+mn-ea"/>
              </a:rPr>
              <a:t>Visualization</a:t>
            </a:r>
          </a:p>
        </p:txBody>
      </p:sp>
      <p:sp>
        <p:nvSpPr>
          <p:cNvPr id="49" name="TextBox 11"/>
          <p:cNvSpPr txBox="1"/>
          <p:nvPr/>
        </p:nvSpPr>
        <p:spPr>
          <a:xfrm>
            <a:off x="3759835" y="4094951"/>
            <a:ext cx="4679950" cy="276999"/>
          </a:xfrm>
          <a:prstGeom prst="rect">
            <a:avLst/>
          </a:prstGeom>
          <a:solidFill>
            <a:schemeClr val="accent2"/>
          </a:solidFill>
        </p:spPr>
        <p:txBody>
          <a:bodyPr wrap="square" rtlCol="0" anchor="ctr">
            <a:spAutoFit/>
          </a:bodyPr>
          <a:lstStyle/>
          <a:p>
            <a:pPr algn="ctr"/>
            <a:r>
              <a:rPr lang="en-US" altLang="ko-KR" sz="1200" b="1" dirty="0">
                <a:solidFill>
                  <a:schemeClr val="bg1"/>
                </a:solidFill>
                <a:cs typeface="Arial" panose="020B0604020202020204" pitchFamily="34" charset="0"/>
                <a:sym typeface="+mn-ea"/>
              </a:rPr>
              <a:t>Conclusion And Perspectives</a:t>
            </a:r>
          </a:p>
        </p:txBody>
      </p:sp>
      <p:sp>
        <p:nvSpPr>
          <p:cNvPr id="51" name="TextBox 11"/>
          <p:cNvSpPr txBox="1"/>
          <p:nvPr/>
        </p:nvSpPr>
        <p:spPr>
          <a:xfrm>
            <a:off x="3743325" y="1925791"/>
            <a:ext cx="4679950" cy="276999"/>
          </a:xfrm>
          <a:prstGeom prst="rect">
            <a:avLst/>
          </a:prstGeom>
          <a:solidFill>
            <a:schemeClr val="accent2"/>
          </a:solidFill>
        </p:spPr>
        <p:txBody>
          <a:bodyPr wrap="square" rtlCol="0" anchor="ctr">
            <a:spAutoFit/>
          </a:bodyPr>
          <a:lstStyle/>
          <a:p>
            <a:pPr algn="ctr"/>
            <a:r>
              <a:rPr lang="en-US" altLang="ko-KR" sz="1200" b="1" dirty="0">
                <a:solidFill>
                  <a:schemeClr val="bg1"/>
                </a:solidFill>
                <a:cs typeface="Arial" panose="020B0604020202020204" pitchFamily="34" charset="0"/>
                <a:sym typeface="+mn-ea"/>
              </a:rPr>
              <a:t>Data </a:t>
            </a:r>
            <a:r>
              <a:rPr lang="en-US" altLang="ko-KR" sz="1200" b="1" dirty="0" smtClean="0">
                <a:solidFill>
                  <a:schemeClr val="bg1"/>
                </a:solidFill>
                <a:cs typeface="Arial" panose="020B0604020202020204" pitchFamily="34" charset="0"/>
                <a:sym typeface="+mn-ea"/>
              </a:rPr>
              <a:t>Preprocessing</a:t>
            </a:r>
            <a:endParaRPr lang="en-US" altLang="ko-KR" sz="1200" b="1" dirty="0">
              <a:solidFill>
                <a:schemeClr val="bg1"/>
              </a:solidFill>
              <a:cs typeface="Arial" panose="020B0604020202020204" pitchFamily="34" charset="0"/>
              <a:sym typeface="+mn-ea"/>
            </a:endParaRPr>
          </a:p>
        </p:txBody>
      </p:sp>
      <p:sp>
        <p:nvSpPr>
          <p:cNvPr id="52" name="TextBox 11"/>
          <p:cNvSpPr txBox="1"/>
          <p:nvPr/>
        </p:nvSpPr>
        <p:spPr>
          <a:xfrm>
            <a:off x="3743325" y="2643341"/>
            <a:ext cx="4679950" cy="276999"/>
          </a:xfrm>
          <a:prstGeom prst="rect">
            <a:avLst/>
          </a:prstGeom>
          <a:solidFill>
            <a:schemeClr val="accent2"/>
          </a:solidFill>
        </p:spPr>
        <p:txBody>
          <a:bodyPr wrap="square" rtlCol="0" anchor="ctr">
            <a:spAutoFit/>
          </a:bodyPr>
          <a:lstStyle/>
          <a:p>
            <a:pPr algn="ctr"/>
            <a:r>
              <a:rPr lang="en-US" altLang="ko-KR" sz="1200" b="1" dirty="0">
                <a:solidFill>
                  <a:schemeClr val="bg1"/>
                </a:solidFill>
                <a:cs typeface="Arial" panose="020B0604020202020204" pitchFamily="34" charset="0"/>
                <a:sym typeface="+mn-ea"/>
              </a:rPr>
              <a:t> Data Modelling</a:t>
            </a:r>
          </a:p>
        </p:txBody>
      </p:sp>
      <p:sp>
        <p:nvSpPr>
          <p:cNvPr id="53" name="Diamond 52"/>
          <p:cNvSpPr/>
          <p:nvPr/>
        </p:nvSpPr>
        <p:spPr>
          <a:xfrm>
            <a:off x="3045598" y="2523292"/>
            <a:ext cx="526508" cy="526508"/>
          </a:xfrm>
          <a:prstGeom prst="diamond">
            <a:avLst/>
          </a:pr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54" name="직사각형 69"/>
          <p:cNvSpPr/>
          <p:nvPr/>
        </p:nvSpPr>
        <p:spPr>
          <a:xfrm>
            <a:off x="3166351" y="2587156"/>
            <a:ext cx="285001" cy="39878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dirty="0">
                <a:solidFill>
                  <a:schemeClr val="bg1"/>
                </a:solidFill>
              </a:rPr>
              <a:t>3</a:t>
            </a:r>
          </a:p>
        </p:txBody>
      </p:sp>
      <p:sp>
        <p:nvSpPr>
          <p:cNvPr id="24" name="ZoneTexte 23"/>
          <p:cNvSpPr txBox="1"/>
          <p:nvPr/>
        </p:nvSpPr>
        <p:spPr>
          <a:xfrm>
            <a:off x="8604448" y="4702564"/>
            <a:ext cx="369891" cy="369332"/>
          </a:xfrm>
          <a:prstGeom prst="rect">
            <a:avLst/>
          </a:prstGeom>
          <a:noFill/>
        </p:spPr>
        <p:txBody>
          <a:bodyPr wrap="square" rtlCol="0">
            <a:spAutoFit/>
          </a:bodyPr>
          <a:lstStyle/>
          <a:p>
            <a:r>
              <a:rPr lang="en-US" b="1" dirty="0">
                <a:solidFill>
                  <a:schemeClr val="accent1"/>
                </a:solidFill>
              </a:rPr>
              <a:t>2</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856894" y="2599303"/>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B</a:t>
            </a:r>
            <a:endParaRPr lang="ko-KR" altLang="en-US" sz="3600" b="1" dirty="0">
              <a:solidFill>
                <a:schemeClr val="bg1"/>
              </a:solidFill>
              <a:cs typeface="Arial" panose="020B0604020202020204" pitchFamily="34" charset="0"/>
            </a:endParaRPr>
          </a:p>
        </p:txBody>
      </p:sp>
      <p:sp>
        <p:nvSpPr>
          <p:cNvPr id="36" name="Rounded Rectangle 33"/>
          <p:cNvSpPr/>
          <p:nvPr/>
        </p:nvSpPr>
        <p:spPr>
          <a:xfrm rot="8100000">
            <a:off x="3369335" y="2504575"/>
            <a:ext cx="835784" cy="835784"/>
          </a:xfrm>
          <a:custGeom>
            <a:avLst/>
            <a:gdLst/>
            <a:ahLst/>
            <a:cxnLst/>
            <a:rect l="l" t="t" r="r" b="b"/>
            <a:pathLst>
              <a:path w="835784" h="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3" name="TextBox 42"/>
          <p:cNvSpPr txBox="1"/>
          <p:nvPr/>
        </p:nvSpPr>
        <p:spPr>
          <a:xfrm>
            <a:off x="435169" y="636942"/>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A</a:t>
            </a:r>
            <a:endParaRPr lang="ko-KR" altLang="en-US" sz="3600" b="1" dirty="0">
              <a:solidFill>
                <a:schemeClr val="bg1"/>
              </a:solidFill>
              <a:cs typeface="Arial" panose="020B0604020202020204" pitchFamily="34" charset="0"/>
            </a:endParaRPr>
          </a:p>
        </p:txBody>
      </p:sp>
      <p:sp>
        <p:nvSpPr>
          <p:cNvPr id="46" name="TextBox 45"/>
          <p:cNvSpPr txBox="1"/>
          <p:nvPr/>
        </p:nvSpPr>
        <p:spPr>
          <a:xfrm>
            <a:off x="251520" y="308452"/>
            <a:ext cx="2592287" cy="369332"/>
          </a:xfrm>
          <a:prstGeom prst="rect">
            <a:avLst/>
          </a:prstGeom>
          <a:noFill/>
        </p:spPr>
        <p:txBody>
          <a:bodyPr wrap="square" rtlCol="0" anchor="ctr">
            <a:spAutoFit/>
          </a:bodyPr>
          <a:lstStyle/>
          <a:p>
            <a:r>
              <a:rPr lang="en-US" altLang="ko-KR" b="1" dirty="0">
                <a:solidFill>
                  <a:schemeClr val="tx1">
                    <a:lumMod val="75000"/>
                    <a:lumOff val="25000"/>
                  </a:schemeClr>
                </a:solidFill>
                <a:cs typeface="Arial" panose="020B0604020202020204" pitchFamily="34" charset="0"/>
              </a:rPr>
              <a:t>Phase D</a:t>
            </a:r>
            <a:endParaRPr lang="ko-KR" altLang="en-US" b="1" dirty="0">
              <a:solidFill>
                <a:schemeClr val="tx1">
                  <a:lumMod val="75000"/>
                  <a:lumOff val="25000"/>
                </a:schemeClr>
              </a:solidFill>
              <a:cs typeface="Arial" panose="020B0604020202020204" pitchFamily="34" charset="0"/>
            </a:endParaRPr>
          </a:p>
        </p:txBody>
      </p:sp>
      <p:sp>
        <p:nvSpPr>
          <p:cNvPr id="10" name="Rectangle 9"/>
          <p:cNvSpPr/>
          <p:nvPr/>
        </p:nvSpPr>
        <p:spPr>
          <a:xfrm>
            <a:off x="435169" y="688115"/>
            <a:ext cx="4572000" cy="338554"/>
          </a:xfrm>
          <a:prstGeom prst="rect">
            <a:avLst/>
          </a:prstGeom>
        </p:spPr>
        <p:txBody>
          <a:bodyPr>
            <a:spAutoFit/>
          </a:bodyPr>
          <a:lstStyle/>
          <a:p>
            <a:r>
              <a:rPr lang="en-US" altLang="ko-KR" sz="1600" i="1" dirty="0">
                <a:solidFill>
                  <a:schemeClr val="tx1">
                    <a:lumMod val="75000"/>
                    <a:lumOff val="25000"/>
                  </a:schemeClr>
                </a:solidFill>
                <a:cs typeface="Arial" panose="020B0604020202020204" pitchFamily="34" charset="0"/>
              </a:rPr>
              <a:t>- Dataset generation :</a:t>
            </a:r>
            <a:endParaRPr lang="en-US" sz="1600" i="1" dirty="0"/>
          </a:p>
        </p:txBody>
      </p:sp>
      <p:sp>
        <p:nvSpPr>
          <p:cNvPr id="13" name="Rectangle 12"/>
          <p:cNvSpPr/>
          <p:nvPr/>
        </p:nvSpPr>
        <p:spPr>
          <a:xfrm>
            <a:off x="1529407" y="3881045"/>
            <a:ext cx="3848799" cy="307777"/>
          </a:xfrm>
          <a:prstGeom prst="rect">
            <a:avLst/>
          </a:prstGeom>
        </p:spPr>
        <p:txBody>
          <a:bodyPr wrap="square">
            <a:spAutoFit/>
          </a:bodyPr>
          <a:lstStyle/>
          <a:p>
            <a:r>
              <a:rPr lang="en-US" altLang="ko-KR" sz="1400" b="1" dirty="0">
                <a:solidFill>
                  <a:schemeClr val="tx1">
                    <a:lumMod val="75000"/>
                    <a:lumOff val="25000"/>
                  </a:schemeClr>
                </a:solidFill>
                <a:cs typeface="Arial" panose="020B0604020202020204" pitchFamily="34" charset="0"/>
              </a:rPr>
              <a:t>Train set</a:t>
            </a:r>
            <a:endParaRPr lang="en-US" sz="1400"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32247" y="1026669"/>
            <a:ext cx="3533775" cy="27146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2" name="Rectangle 11"/>
          <p:cNvSpPr/>
          <p:nvPr/>
        </p:nvSpPr>
        <p:spPr>
          <a:xfrm>
            <a:off x="6084168" y="3881044"/>
            <a:ext cx="3848799" cy="307777"/>
          </a:xfrm>
          <a:prstGeom prst="rect">
            <a:avLst/>
          </a:prstGeom>
        </p:spPr>
        <p:txBody>
          <a:bodyPr wrap="square">
            <a:spAutoFit/>
          </a:bodyPr>
          <a:lstStyle/>
          <a:p>
            <a:r>
              <a:rPr lang="en-US" altLang="ko-KR" sz="1400" b="1" dirty="0">
                <a:solidFill>
                  <a:schemeClr val="tx1">
                    <a:lumMod val="75000"/>
                    <a:lumOff val="25000"/>
                  </a:schemeClr>
                </a:solidFill>
                <a:cs typeface="Arial" panose="020B0604020202020204" pitchFamily="34" charset="0"/>
              </a:rPr>
              <a:t>Test set</a:t>
            </a:r>
            <a:endParaRPr lang="en-US" sz="1400" b="1" dirty="0"/>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910887" y="1026669"/>
            <a:ext cx="3543300" cy="27146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5" name="ZoneTexte 14"/>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2</a:t>
            </a:r>
            <a:r>
              <a:rPr lang="en-US" b="1" dirty="0" smtClean="0">
                <a:solidFill>
                  <a:schemeClr val="accent1"/>
                </a:solidFill>
              </a:rPr>
              <a:t>0</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57172"/>
            <a:ext cx="9144000" cy="576064"/>
          </a:xfrm>
        </p:spPr>
        <p:txBody>
          <a:bodyPr/>
          <a:lstStyle/>
          <a:p>
            <a:r>
              <a:rPr lang="en-US" dirty="0" smtClean="0">
                <a:solidFill>
                  <a:schemeClr val="accent2"/>
                </a:solidFill>
              </a:rPr>
              <a:t>Bottle Data </a:t>
            </a:r>
            <a:r>
              <a:rPr lang="fr-FR" dirty="0" err="1" smtClean="0">
                <a:solidFill>
                  <a:schemeClr val="accent2"/>
                </a:solidFill>
              </a:rPr>
              <a:t>Comprehension</a:t>
            </a:r>
            <a:endParaRPr lang="ko-KR" altLang="en-US" dirty="0">
              <a:solidFill>
                <a:schemeClr val="accent2"/>
              </a:solidFill>
            </a:endParaRPr>
          </a:p>
        </p:txBody>
      </p:sp>
      <p:sp>
        <p:nvSpPr>
          <p:cNvPr id="4" name="Rectangle 1"/>
          <p:cNvSpPr>
            <a:spLocks noChangeArrowheads="1"/>
          </p:cNvSpPr>
          <p:nvPr/>
        </p:nvSpPr>
        <p:spPr bwMode="auto">
          <a:xfrm>
            <a:off x="0" y="0"/>
            <a:ext cx="9144000" cy="0"/>
          </a:xfrm>
          <a:prstGeom prst="rect">
            <a:avLst/>
          </a:prstGeom>
          <a:solidFill>
            <a:srgbClr val="F1F0F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fr-FR" altLang="fr-FR" sz="900" b="0" i="0" u="none" strike="noStrike" cap="none" normalizeH="0" baseline="0">
                <a:ln>
                  <a:noFill/>
                </a:ln>
                <a:solidFill>
                  <a:srgbClr val="444950"/>
                </a:solidFill>
                <a:effectLst/>
                <a:latin typeface="inherit"/>
              </a:rPr>
              <a:t>Data collection *</a:t>
            </a:r>
            <a:endParaRPr kumimoji="0" lang="fr-FR"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fr-FR" altLang="fr-FR" sz="1800" b="0" i="0" u="none" strike="noStrike" cap="none" normalizeH="0" baseline="0">
                <a:ln>
                  <a:noFill/>
                </a:ln>
                <a:solidFill>
                  <a:schemeClr val="tx1"/>
                </a:solidFill>
                <a:effectLst/>
                <a:latin typeface="Arial" panose="020B0604020202020204" pitchFamily="34" charset="0"/>
              </a:rPr>
              <a:t/>
            </a: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33" name="Picture 2"/>
          <p:cNvPicPr>
            <a:picLocks noChangeAspect="1" noChangeArrowheads="1"/>
          </p:cNvPicPr>
          <p:nvPr/>
        </p:nvPicPr>
        <p:blipFill>
          <a:blip r:embed="rId3"/>
          <a:srcRect/>
          <a:stretch>
            <a:fillRect/>
          </a:stretch>
        </p:blipFill>
        <p:spPr bwMode="auto">
          <a:xfrm>
            <a:off x="1500166" y="1428742"/>
            <a:ext cx="5643602" cy="2476274"/>
          </a:xfrm>
          <a:prstGeom prst="rect">
            <a:avLst/>
          </a:prstGeom>
          <a:noFill/>
          <a:ln w="9525">
            <a:noFill/>
            <a:miter lim="800000"/>
            <a:headEnd/>
            <a:tailEnd/>
          </a:ln>
          <a:effectLst/>
        </p:spPr>
      </p:pic>
      <p:sp>
        <p:nvSpPr>
          <p:cNvPr id="6" name="ZoneTexte 5"/>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21</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57172"/>
            <a:ext cx="9144000" cy="576064"/>
          </a:xfrm>
        </p:spPr>
        <p:txBody>
          <a:bodyPr/>
          <a:lstStyle/>
          <a:p>
            <a:r>
              <a:rPr lang="en-US" dirty="0" smtClean="0">
                <a:solidFill>
                  <a:schemeClr val="accent2"/>
                </a:solidFill>
              </a:rPr>
              <a:t>User Data </a:t>
            </a:r>
            <a:r>
              <a:rPr lang="fr-FR" dirty="0" err="1" smtClean="0">
                <a:solidFill>
                  <a:schemeClr val="accent2"/>
                </a:solidFill>
              </a:rPr>
              <a:t>Comprehension</a:t>
            </a:r>
            <a:endParaRPr lang="ko-KR" altLang="en-US" dirty="0">
              <a:solidFill>
                <a:schemeClr val="accent2"/>
              </a:solidFill>
            </a:endParaRPr>
          </a:p>
        </p:txBody>
      </p:sp>
      <p:sp>
        <p:nvSpPr>
          <p:cNvPr id="4" name="Rectangle 1"/>
          <p:cNvSpPr>
            <a:spLocks noChangeArrowheads="1"/>
          </p:cNvSpPr>
          <p:nvPr/>
        </p:nvSpPr>
        <p:spPr bwMode="auto">
          <a:xfrm>
            <a:off x="0" y="0"/>
            <a:ext cx="9144000" cy="0"/>
          </a:xfrm>
          <a:prstGeom prst="rect">
            <a:avLst/>
          </a:prstGeom>
          <a:solidFill>
            <a:srgbClr val="F1F0F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fr-FR" altLang="fr-FR" sz="900" b="0" i="0" u="none" strike="noStrike" cap="none" normalizeH="0" baseline="0">
                <a:ln>
                  <a:noFill/>
                </a:ln>
                <a:solidFill>
                  <a:srgbClr val="444950"/>
                </a:solidFill>
                <a:effectLst/>
                <a:latin typeface="inherit"/>
              </a:rPr>
              <a:t>Data collection *</a:t>
            </a:r>
            <a:endParaRPr kumimoji="0" lang="fr-FR"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fr-FR" altLang="fr-FR" sz="1800" b="0" i="0" u="none" strike="noStrike" cap="none" normalizeH="0" baseline="0">
                <a:ln>
                  <a:noFill/>
                </a:ln>
                <a:solidFill>
                  <a:schemeClr val="tx1"/>
                </a:solidFill>
                <a:effectLst/>
                <a:latin typeface="Arial" panose="020B0604020202020204" pitchFamily="34" charset="0"/>
              </a:rPr>
              <a:t/>
            </a: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3074" name="Picture 2" descr="Aucune description disponible."/>
          <p:cNvPicPr>
            <a:picLocks noChangeAspect="1" noChangeArrowheads="1"/>
          </p:cNvPicPr>
          <p:nvPr/>
        </p:nvPicPr>
        <p:blipFill>
          <a:blip r:embed="rId3"/>
          <a:srcRect/>
          <a:stretch>
            <a:fillRect/>
          </a:stretch>
        </p:blipFill>
        <p:spPr bwMode="auto">
          <a:xfrm>
            <a:off x="1571604" y="1071552"/>
            <a:ext cx="6048372" cy="3571900"/>
          </a:xfrm>
          <a:prstGeom prst="rect">
            <a:avLst/>
          </a:prstGeom>
          <a:noFill/>
        </p:spPr>
      </p:pic>
      <p:sp>
        <p:nvSpPr>
          <p:cNvPr id="6" name="ZoneTexte 5"/>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22</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933055"/>
            <a:ext cx="9144000" cy="1368152"/>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a:off x="0" y="2933055"/>
            <a:ext cx="395536" cy="136815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 Placeholder 13"/>
          <p:cNvSpPr txBox="1"/>
          <p:nvPr/>
        </p:nvSpPr>
        <p:spPr>
          <a:xfrm>
            <a:off x="1906270" y="3051175"/>
            <a:ext cx="6411595" cy="1132205"/>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3600" b="1" dirty="0" smtClean="0">
                <a:solidFill>
                  <a:schemeClr val="bg1"/>
                </a:solidFill>
                <a:latin typeface="+mj-lt"/>
                <a:cs typeface="Arial" panose="020B0604020202020204" pitchFamily="34" charset="0"/>
              </a:rPr>
              <a:t>Data </a:t>
            </a:r>
            <a:r>
              <a:rPr lang="en-US" altLang="ko-KR" sz="3600" b="1" dirty="0" smtClean="0">
                <a:solidFill>
                  <a:schemeClr val="bg1"/>
                </a:solidFill>
                <a:latin typeface="+mj-lt"/>
                <a:cs typeface="Arial" panose="020B0604020202020204" pitchFamily="34" charset="0"/>
                <a:sym typeface="+mn-ea"/>
              </a:rPr>
              <a:t>Modeling</a:t>
            </a:r>
            <a:endParaRPr lang="en-US" altLang="ko-KR" sz="3600" b="1" dirty="0">
              <a:solidFill>
                <a:schemeClr val="bg1"/>
              </a:solidFill>
              <a:latin typeface="+mj-lt"/>
              <a:cs typeface="Arial" panose="020B0604020202020204" pitchFamily="34" charset="0"/>
            </a:endParaRPr>
          </a:p>
        </p:txBody>
      </p:sp>
      <p:sp>
        <p:nvSpPr>
          <p:cNvPr id="5" name="Rectangle 4"/>
          <p:cNvSpPr/>
          <p:nvPr/>
        </p:nvSpPr>
        <p:spPr>
          <a:xfrm>
            <a:off x="0" y="799510"/>
            <a:ext cx="9144000" cy="36000"/>
          </a:xfrm>
          <a:prstGeom prst="rect">
            <a:avLst/>
          </a:prstGeom>
          <a:solidFill>
            <a:srgbClr val="6499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7" name="Diamond 6"/>
          <p:cNvSpPr/>
          <p:nvPr/>
        </p:nvSpPr>
        <p:spPr>
          <a:xfrm>
            <a:off x="6215074" y="642924"/>
            <a:ext cx="332753" cy="332753"/>
          </a:xfrm>
          <a:prstGeom prst="diamond">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12" name="TextBox 12"/>
          <p:cNvSpPr txBox="1"/>
          <p:nvPr/>
        </p:nvSpPr>
        <p:spPr>
          <a:xfrm>
            <a:off x="-373380" y="282893"/>
            <a:ext cx="2117090" cy="521970"/>
          </a:xfrm>
          <a:prstGeom prst="rect">
            <a:avLst/>
          </a:prstGeom>
          <a:noFill/>
        </p:spPr>
        <p:txBody>
          <a:bodyPr wrap="square" rtlCol="0" anchor="ctr">
            <a:spAutoFit/>
          </a:bodyPr>
          <a:lstStyle/>
          <a:p>
            <a:pPr algn="ctr"/>
            <a:r>
              <a:rPr lang="en-US" altLang="ko-KR" sz="1400" b="1" dirty="0">
                <a:solidFill>
                  <a:schemeClr val="accent4"/>
                </a:solidFill>
                <a:cs typeface="Arial" panose="020B0604020202020204" pitchFamily="34" charset="0"/>
                <a:sym typeface="+mn-ea"/>
              </a:rPr>
              <a:t>Introduction</a:t>
            </a:r>
            <a:endParaRPr lang="en-US" altLang="ko-KR" sz="1400" b="1" dirty="0">
              <a:solidFill>
                <a:schemeClr val="accent4"/>
              </a:solidFill>
              <a:cs typeface="Arial" panose="020B0604020202020204" pitchFamily="34" charset="0"/>
            </a:endParaRPr>
          </a:p>
          <a:p>
            <a:pPr algn="ctr"/>
            <a:endParaRPr lang="en-US" altLang="ko-KR" sz="1400" b="1" dirty="0">
              <a:solidFill>
                <a:schemeClr val="accent4"/>
              </a:solidFill>
              <a:cs typeface="Arial" panose="020B0604020202020204" pitchFamily="34" charset="0"/>
            </a:endParaRPr>
          </a:p>
        </p:txBody>
      </p:sp>
      <p:sp>
        <p:nvSpPr>
          <p:cNvPr id="15" name="TextBox 13"/>
          <p:cNvSpPr txBox="1"/>
          <p:nvPr/>
        </p:nvSpPr>
        <p:spPr>
          <a:xfrm>
            <a:off x="1214414" y="285734"/>
            <a:ext cx="2586355" cy="306705"/>
          </a:xfrm>
          <a:prstGeom prst="rect">
            <a:avLst/>
          </a:prstGeom>
          <a:noFill/>
        </p:spPr>
        <p:txBody>
          <a:bodyPr wrap="square" rtlCol="0" anchor="ctr">
            <a:spAutoFit/>
          </a:bodyPr>
          <a:lstStyle/>
          <a:p>
            <a:pPr algn="ctr"/>
            <a:r>
              <a:rPr lang="en-US" altLang="ko-KR" sz="1400" b="1" dirty="0" smtClean="0">
                <a:solidFill>
                  <a:schemeClr val="accent4"/>
                </a:solidFill>
                <a:cs typeface="Arial" panose="020B0604020202020204" pitchFamily="34" charset="0"/>
                <a:sym typeface="+mn-ea"/>
              </a:rPr>
              <a:t>Data Preprocessing</a:t>
            </a:r>
            <a:endParaRPr lang="en-US" altLang="ko-KR" sz="1400" b="1" dirty="0">
              <a:solidFill>
                <a:schemeClr val="accent4"/>
              </a:solidFill>
              <a:cs typeface="Arial" panose="020B0604020202020204" pitchFamily="34" charset="0"/>
              <a:sym typeface="+mn-ea"/>
            </a:endParaRPr>
          </a:p>
        </p:txBody>
      </p:sp>
      <p:sp>
        <p:nvSpPr>
          <p:cNvPr id="16" name="TextBox 14"/>
          <p:cNvSpPr txBox="1"/>
          <p:nvPr/>
        </p:nvSpPr>
        <p:spPr>
          <a:xfrm>
            <a:off x="3571868" y="285734"/>
            <a:ext cx="1868170" cy="307777"/>
          </a:xfrm>
          <a:prstGeom prst="rect">
            <a:avLst/>
          </a:prstGeom>
          <a:noFill/>
        </p:spPr>
        <p:txBody>
          <a:bodyPr wrap="square" rtlCol="0" anchor="ctr">
            <a:spAutoFit/>
          </a:bodyPr>
          <a:lstStyle/>
          <a:p>
            <a:pPr algn="ctr"/>
            <a:r>
              <a:rPr lang="en-US" altLang="ko-KR" sz="1400" b="1" dirty="0">
                <a:solidFill>
                  <a:schemeClr val="accent4"/>
                </a:solidFill>
                <a:cs typeface="Arial" panose="020B0604020202020204" pitchFamily="34" charset="0"/>
                <a:sym typeface="+mn-ea"/>
              </a:rPr>
              <a:t> </a:t>
            </a:r>
            <a:r>
              <a:rPr lang="en-US" altLang="ko-KR" sz="1400" b="1" dirty="0" smtClean="0">
                <a:solidFill>
                  <a:schemeClr val="accent4"/>
                </a:solidFill>
                <a:cs typeface="Arial" panose="020B0604020202020204" pitchFamily="34" charset="0"/>
                <a:sym typeface="+mn-ea"/>
              </a:rPr>
              <a:t>Data </a:t>
            </a:r>
            <a:r>
              <a:rPr lang="en-US" altLang="ko-KR" sz="1400" b="1" dirty="0" smtClean="0">
                <a:solidFill>
                  <a:schemeClr val="accent4"/>
                </a:solidFill>
                <a:cs typeface="Arial" panose="020B0604020202020204" pitchFamily="34" charset="0"/>
                <a:sym typeface="+mn-ea"/>
              </a:rPr>
              <a:t>Modeling</a:t>
            </a:r>
            <a:endParaRPr lang="en-US" altLang="ko-KR" sz="1400" b="1" dirty="0">
              <a:solidFill>
                <a:schemeClr val="accent4"/>
              </a:solidFill>
              <a:cs typeface="Arial" panose="020B0604020202020204" pitchFamily="34" charset="0"/>
              <a:sym typeface="+mn-ea"/>
            </a:endParaRPr>
          </a:p>
        </p:txBody>
      </p:sp>
      <p:sp>
        <p:nvSpPr>
          <p:cNvPr id="18" name="TextBox 16"/>
          <p:cNvSpPr txBox="1"/>
          <p:nvPr/>
        </p:nvSpPr>
        <p:spPr>
          <a:xfrm>
            <a:off x="5500694" y="285734"/>
            <a:ext cx="1701484" cy="307777"/>
          </a:xfrm>
          <a:prstGeom prst="rect">
            <a:avLst/>
          </a:prstGeom>
          <a:noFill/>
        </p:spPr>
        <p:txBody>
          <a:bodyPr wrap="square" rtlCol="0" anchor="ctr">
            <a:spAutoFit/>
          </a:bodyPr>
          <a:lstStyle/>
          <a:p>
            <a:pPr algn="ctr"/>
            <a:r>
              <a:rPr lang="en-US" altLang="ko-KR" sz="1400" b="1" dirty="0" smtClean="0">
                <a:solidFill>
                  <a:schemeClr val="accent4"/>
                </a:solidFill>
                <a:cs typeface="Arial" panose="020B0604020202020204" pitchFamily="34" charset="0"/>
                <a:sym typeface="+mn-ea"/>
              </a:rPr>
              <a:t>Data Visualization</a:t>
            </a:r>
            <a:endParaRPr lang="en-US" altLang="ko-KR" sz="1400" b="1" dirty="0">
              <a:solidFill>
                <a:schemeClr val="accent4"/>
              </a:solidFill>
              <a:cs typeface="Arial" panose="020B0604020202020204" pitchFamily="34" charset="0"/>
              <a:sym typeface="+mn-ea"/>
            </a:endParaRPr>
          </a:p>
        </p:txBody>
      </p:sp>
      <p:sp>
        <p:nvSpPr>
          <p:cNvPr id="19" name="Diamond 18"/>
          <p:cNvSpPr/>
          <p:nvPr/>
        </p:nvSpPr>
        <p:spPr>
          <a:xfrm>
            <a:off x="7984947" y="656214"/>
            <a:ext cx="332753" cy="332753"/>
          </a:xfrm>
          <a:prstGeom prst="diamond">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20" name="TextBox 16"/>
          <p:cNvSpPr txBox="1"/>
          <p:nvPr/>
        </p:nvSpPr>
        <p:spPr>
          <a:xfrm>
            <a:off x="7215206" y="142858"/>
            <a:ext cx="1799254" cy="523220"/>
          </a:xfrm>
          <a:prstGeom prst="rect">
            <a:avLst/>
          </a:prstGeom>
          <a:noFill/>
        </p:spPr>
        <p:txBody>
          <a:bodyPr wrap="square" rtlCol="0" anchor="ctr">
            <a:spAutoFit/>
          </a:bodyPr>
          <a:lstStyle/>
          <a:p>
            <a:pPr algn="ctr"/>
            <a:r>
              <a:rPr lang="en-US" altLang="ko-KR" sz="1400" b="1" dirty="0" smtClean="0">
                <a:solidFill>
                  <a:schemeClr val="accent4"/>
                </a:solidFill>
                <a:cs typeface="Arial" panose="020B0604020202020204" pitchFamily="34" charset="0"/>
                <a:sym typeface="+mn-ea"/>
              </a:rPr>
              <a:t>Conclusion And Perspectives</a:t>
            </a:r>
            <a:endParaRPr lang="en-US" altLang="ko-KR" sz="1400" b="1" dirty="0">
              <a:solidFill>
                <a:schemeClr val="accent4"/>
              </a:solidFill>
              <a:cs typeface="Arial" panose="020B0604020202020204" pitchFamily="34" charset="0"/>
              <a:sym typeface="+mn-ea"/>
            </a:endParaRPr>
          </a:p>
        </p:txBody>
      </p:sp>
      <p:sp>
        <p:nvSpPr>
          <p:cNvPr id="3" name="Diamond 2"/>
          <p:cNvSpPr/>
          <p:nvPr/>
        </p:nvSpPr>
        <p:spPr>
          <a:xfrm>
            <a:off x="422988" y="658119"/>
            <a:ext cx="332753" cy="332753"/>
          </a:xfrm>
          <a:prstGeom prst="diamond">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6" name="Diamond 5"/>
          <p:cNvSpPr/>
          <p:nvPr/>
        </p:nvSpPr>
        <p:spPr>
          <a:xfrm>
            <a:off x="2373701" y="642924"/>
            <a:ext cx="332753" cy="332753"/>
          </a:xfrm>
          <a:prstGeom prst="diamond">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8" name="Rectangle 9"/>
          <p:cNvSpPr/>
          <p:nvPr/>
        </p:nvSpPr>
        <p:spPr>
          <a:xfrm>
            <a:off x="648970" y="3384550"/>
            <a:ext cx="789940" cy="48577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Diamond 20"/>
          <p:cNvSpPr/>
          <p:nvPr/>
        </p:nvSpPr>
        <p:spPr>
          <a:xfrm>
            <a:off x="4368606" y="606463"/>
            <a:ext cx="436064" cy="436064"/>
          </a:xfrm>
          <a:prstGeom prst="diamond">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21" name="ZoneTexte 20"/>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23</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chemeClr val="accent2"/>
                </a:solidFill>
              </a:rPr>
              <a:t>Data </a:t>
            </a:r>
            <a:r>
              <a:rPr lang="en-US" dirty="0" smtClean="0">
                <a:solidFill>
                  <a:schemeClr val="accent2"/>
                </a:solidFill>
              </a:rPr>
              <a:t>modeling</a:t>
            </a:r>
            <a:endParaRPr lang="ko-KR" altLang="en-US" dirty="0">
              <a:solidFill>
                <a:schemeClr val="accent2"/>
              </a:solidFill>
            </a:endParaRPr>
          </a:p>
        </p:txBody>
      </p:sp>
      <p:sp>
        <p:nvSpPr>
          <p:cNvPr id="3" name="Text Placeholder 2"/>
          <p:cNvSpPr>
            <a:spLocks noGrp="1"/>
          </p:cNvSpPr>
          <p:nvPr>
            <p:ph type="body" sz="quarter" idx="11"/>
          </p:nvPr>
        </p:nvSpPr>
        <p:spPr/>
        <p:txBody>
          <a:bodyPr/>
          <a:lstStyle/>
          <a:p>
            <a:pPr lvl="0"/>
            <a:r>
              <a:rPr lang="en-US" altLang="ko-KR" dirty="0"/>
              <a:t>4 phases</a:t>
            </a:r>
          </a:p>
        </p:txBody>
      </p:sp>
      <p:sp>
        <p:nvSpPr>
          <p:cNvPr id="6" name="Rounded Rectangle 5"/>
          <p:cNvSpPr/>
          <p:nvPr/>
        </p:nvSpPr>
        <p:spPr>
          <a:xfrm rot="2700000">
            <a:off x="4075316" y="1633822"/>
            <a:ext cx="1008000" cy="1008000"/>
          </a:xfrm>
          <a:prstGeom prst="roundRect">
            <a:avLst>
              <a:gd name="adj" fmla="val 134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7" name="Rounded Rectangle 6"/>
          <p:cNvSpPr/>
          <p:nvPr/>
        </p:nvSpPr>
        <p:spPr>
          <a:xfrm rot="2700000">
            <a:off x="4075316" y="3171751"/>
            <a:ext cx="1008000" cy="1008000"/>
          </a:xfrm>
          <a:prstGeom prst="roundRect">
            <a:avLst>
              <a:gd name="adj" fmla="val 134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8" name="Rounded Rectangle 7"/>
          <p:cNvSpPr/>
          <p:nvPr/>
        </p:nvSpPr>
        <p:spPr>
          <a:xfrm rot="2700000">
            <a:off x="3283228" y="2418468"/>
            <a:ext cx="1008000" cy="1008000"/>
          </a:xfrm>
          <a:prstGeom prst="roundRect">
            <a:avLst>
              <a:gd name="adj" fmla="val 134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9" name="Rounded Rectangle 8"/>
          <p:cNvSpPr/>
          <p:nvPr/>
        </p:nvSpPr>
        <p:spPr>
          <a:xfrm rot="2700000">
            <a:off x="4867404" y="2418468"/>
            <a:ext cx="1008000" cy="1008000"/>
          </a:xfrm>
          <a:prstGeom prst="roundRect">
            <a:avLst>
              <a:gd name="adj" fmla="val 134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grpSp>
        <p:nvGrpSpPr>
          <p:cNvPr id="14" name="Group 13"/>
          <p:cNvGrpSpPr/>
          <p:nvPr/>
        </p:nvGrpSpPr>
        <p:grpSpPr>
          <a:xfrm>
            <a:off x="6148861" y="2490789"/>
            <a:ext cx="2592287" cy="678692"/>
            <a:chOff x="803640" y="3362835"/>
            <a:chExt cx="2059657" cy="678692"/>
          </a:xfrm>
        </p:grpSpPr>
        <p:sp>
          <p:nvSpPr>
            <p:cNvPr id="15" name="TextBox 14"/>
            <p:cNvSpPr txBox="1"/>
            <p:nvPr/>
          </p:nvSpPr>
          <p:spPr>
            <a:xfrm>
              <a:off x="803640" y="3764528"/>
              <a:ext cx="2059657" cy="276999"/>
            </a:xfrm>
            <a:prstGeom prst="rect">
              <a:avLst/>
            </a:prstGeom>
            <a:noFill/>
          </p:spPr>
          <p:txBody>
            <a:bodyPr wrap="square" rtlCol="0" anchor="ctr">
              <a:spAutoFit/>
            </a:bodyPr>
            <a:lstStyle/>
            <a:p>
              <a:r>
                <a:rPr lang="en-US" altLang="ko-KR" sz="1200" dirty="0" smtClean="0">
                  <a:solidFill>
                    <a:schemeClr val="tx1">
                      <a:lumMod val="75000"/>
                      <a:lumOff val="25000"/>
                    </a:schemeClr>
                  </a:solidFill>
                  <a:cs typeface="Arial" panose="020B0604020202020204" pitchFamily="34" charset="0"/>
                </a:rPr>
                <a:t>Model training. </a:t>
              </a:r>
              <a:endParaRPr lang="ko-KR" altLang="en-US" sz="1200" dirty="0">
                <a:solidFill>
                  <a:schemeClr val="tx1">
                    <a:lumMod val="75000"/>
                    <a:lumOff val="25000"/>
                  </a:schemeClr>
                </a:solidFill>
                <a:cs typeface="Arial" panose="020B0604020202020204" pitchFamily="34" charset="0"/>
              </a:endParaRPr>
            </a:p>
          </p:txBody>
        </p:sp>
        <p:sp>
          <p:nvSpPr>
            <p:cNvPr id="16" name="TextBox 15"/>
            <p:cNvSpPr txBox="1"/>
            <p:nvPr/>
          </p:nvSpPr>
          <p:spPr>
            <a:xfrm>
              <a:off x="803640" y="3362835"/>
              <a:ext cx="2059657"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anose="020B0604020202020204" pitchFamily="34" charset="0"/>
                </a:rPr>
                <a:t>Phase D</a:t>
              </a:r>
              <a:endParaRPr lang="ko-KR" altLang="en-US" sz="1200" b="1" dirty="0">
                <a:solidFill>
                  <a:schemeClr val="tx1">
                    <a:lumMod val="75000"/>
                    <a:lumOff val="25000"/>
                  </a:schemeClr>
                </a:solidFill>
                <a:cs typeface="Arial" panose="020B0604020202020204" pitchFamily="34" charset="0"/>
              </a:endParaRPr>
            </a:p>
          </p:txBody>
        </p:sp>
      </p:grpSp>
      <p:grpSp>
        <p:nvGrpSpPr>
          <p:cNvPr id="17" name="Group 16"/>
          <p:cNvGrpSpPr/>
          <p:nvPr/>
        </p:nvGrpSpPr>
        <p:grpSpPr>
          <a:xfrm>
            <a:off x="430968" y="2490789"/>
            <a:ext cx="2592288" cy="575085"/>
            <a:chOff x="803639" y="3362835"/>
            <a:chExt cx="2059658" cy="575085"/>
          </a:xfrm>
        </p:grpSpPr>
        <p:sp>
          <p:nvSpPr>
            <p:cNvPr id="18" name="TextBox 17"/>
            <p:cNvSpPr txBox="1"/>
            <p:nvPr/>
          </p:nvSpPr>
          <p:spPr>
            <a:xfrm>
              <a:off x="803639" y="3660921"/>
              <a:ext cx="2059657" cy="276999"/>
            </a:xfrm>
            <a:prstGeom prst="rect">
              <a:avLst/>
            </a:prstGeom>
            <a:noFill/>
          </p:spPr>
          <p:txBody>
            <a:bodyPr wrap="square" rtlCol="0" anchor="ctr">
              <a:spAutoFit/>
            </a:bodyPr>
            <a:lstStyle/>
            <a:p>
              <a:pPr algn="r"/>
              <a:r>
                <a:rPr lang="en-US" altLang="ko-KR" sz="1200" dirty="0" smtClean="0">
                  <a:solidFill>
                    <a:schemeClr val="tx1">
                      <a:lumMod val="75000"/>
                      <a:lumOff val="25000"/>
                    </a:schemeClr>
                  </a:solidFill>
                  <a:cs typeface="Arial" panose="020B0604020202020204" pitchFamily="34" charset="0"/>
                </a:rPr>
                <a:t>Models comparison.</a:t>
              </a:r>
              <a:endParaRPr lang="ko-KR" altLang="en-US" sz="1200" dirty="0">
                <a:solidFill>
                  <a:schemeClr val="tx1">
                    <a:lumMod val="75000"/>
                    <a:lumOff val="25000"/>
                  </a:schemeClr>
                </a:solidFill>
                <a:cs typeface="Arial" panose="020B0604020202020204" pitchFamily="34" charset="0"/>
              </a:endParaRPr>
            </a:p>
          </p:txBody>
        </p:sp>
        <p:sp>
          <p:nvSpPr>
            <p:cNvPr id="19" name="TextBox 18"/>
            <p:cNvSpPr txBox="1"/>
            <p:nvPr/>
          </p:nvSpPr>
          <p:spPr>
            <a:xfrm>
              <a:off x="803640" y="3362835"/>
              <a:ext cx="2059657"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anose="020B0604020202020204" pitchFamily="34" charset="0"/>
                </a:rPr>
                <a:t>Phase B</a:t>
              </a:r>
              <a:endParaRPr lang="ko-KR" altLang="en-US" sz="1200" b="1" dirty="0">
                <a:solidFill>
                  <a:schemeClr val="tx1">
                    <a:lumMod val="75000"/>
                    <a:lumOff val="25000"/>
                  </a:schemeClr>
                </a:solidFill>
                <a:cs typeface="Arial" panose="020B0604020202020204" pitchFamily="34" charset="0"/>
              </a:endParaRPr>
            </a:p>
          </p:txBody>
        </p:sp>
      </p:grpSp>
      <p:grpSp>
        <p:nvGrpSpPr>
          <p:cNvPr id="20" name="Group 19"/>
          <p:cNvGrpSpPr/>
          <p:nvPr/>
        </p:nvGrpSpPr>
        <p:grpSpPr>
          <a:xfrm>
            <a:off x="1274265" y="3646491"/>
            <a:ext cx="2592287" cy="678692"/>
            <a:chOff x="803640" y="3362835"/>
            <a:chExt cx="2059657" cy="678692"/>
          </a:xfrm>
        </p:grpSpPr>
        <p:sp>
          <p:nvSpPr>
            <p:cNvPr id="21" name="TextBox 20"/>
            <p:cNvSpPr txBox="1"/>
            <p:nvPr/>
          </p:nvSpPr>
          <p:spPr>
            <a:xfrm>
              <a:off x="803640" y="3764528"/>
              <a:ext cx="2059657" cy="276999"/>
            </a:xfrm>
            <a:prstGeom prst="rect">
              <a:avLst/>
            </a:prstGeom>
            <a:noFill/>
          </p:spPr>
          <p:txBody>
            <a:bodyPr wrap="square" rtlCol="0" anchor="ctr">
              <a:spAutoFit/>
            </a:bodyPr>
            <a:lstStyle/>
            <a:p>
              <a:pPr algn="r"/>
              <a:r>
                <a:rPr lang="fr-FR" altLang="ko-KR" sz="1200" dirty="0" smtClean="0">
                  <a:solidFill>
                    <a:schemeClr val="tx1">
                      <a:lumMod val="75000"/>
                      <a:lumOff val="25000"/>
                    </a:schemeClr>
                  </a:solidFill>
                  <a:cs typeface="Arial" panose="020B0604020202020204" pitchFamily="34" charset="0"/>
                </a:rPr>
                <a:t>Model </a:t>
              </a:r>
              <a:r>
                <a:rPr lang="en-US" altLang="ko-KR" sz="1200" dirty="0" smtClean="0">
                  <a:solidFill>
                    <a:schemeClr val="tx1">
                      <a:lumMod val="75000"/>
                      <a:lumOff val="25000"/>
                    </a:schemeClr>
                  </a:solidFill>
                  <a:cs typeface="Arial" panose="020B0604020202020204" pitchFamily="34" charset="0"/>
                </a:rPr>
                <a:t>evaluation</a:t>
              </a:r>
              <a:r>
                <a:rPr lang="fr-FR" altLang="ko-KR" sz="1200" dirty="0" smtClean="0">
                  <a:solidFill>
                    <a:schemeClr val="tx1">
                      <a:lumMod val="75000"/>
                      <a:lumOff val="25000"/>
                    </a:schemeClr>
                  </a:solidFill>
                  <a:cs typeface="Arial" panose="020B0604020202020204" pitchFamily="34" charset="0"/>
                </a:rPr>
                <a:t>.</a:t>
              </a:r>
              <a:endParaRPr lang="ko-KR" altLang="en-US" sz="1200" dirty="0">
                <a:solidFill>
                  <a:schemeClr val="tx1">
                    <a:lumMod val="75000"/>
                    <a:lumOff val="25000"/>
                  </a:schemeClr>
                </a:solidFill>
                <a:cs typeface="Arial" panose="020B0604020202020204" pitchFamily="34" charset="0"/>
              </a:endParaRPr>
            </a:p>
          </p:txBody>
        </p:sp>
        <p:sp>
          <p:nvSpPr>
            <p:cNvPr id="22" name="TextBox 21"/>
            <p:cNvSpPr txBox="1"/>
            <p:nvPr/>
          </p:nvSpPr>
          <p:spPr>
            <a:xfrm>
              <a:off x="803640" y="3362835"/>
              <a:ext cx="2059657" cy="276999"/>
            </a:xfrm>
            <a:prstGeom prst="rect">
              <a:avLst/>
            </a:prstGeom>
            <a:noFill/>
          </p:spPr>
          <p:txBody>
            <a:bodyPr wrap="square" rtlCol="0" anchor="ctr">
              <a:spAutoFit/>
            </a:bodyPr>
            <a:lstStyle/>
            <a:p>
              <a:pPr algn="r"/>
              <a:r>
                <a:rPr lang="en-US" altLang="ko-KR" sz="1200" b="1" dirty="0">
                  <a:solidFill>
                    <a:schemeClr val="tx1">
                      <a:lumMod val="75000"/>
                      <a:lumOff val="25000"/>
                    </a:schemeClr>
                  </a:solidFill>
                  <a:cs typeface="Arial" panose="020B0604020202020204" pitchFamily="34" charset="0"/>
                </a:rPr>
                <a:t>Phase C</a:t>
              </a:r>
              <a:endParaRPr lang="ko-KR" altLang="en-US" sz="1200" b="1" dirty="0">
                <a:solidFill>
                  <a:schemeClr val="tx1">
                    <a:lumMod val="75000"/>
                    <a:lumOff val="25000"/>
                  </a:schemeClr>
                </a:solidFill>
                <a:cs typeface="Arial" panose="020B0604020202020204" pitchFamily="34" charset="0"/>
              </a:endParaRPr>
            </a:p>
          </p:txBody>
        </p:sp>
      </p:grpSp>
      <p:grpSp>
        <p:nvGrpSpPr>
          <p:cNvPr id="23" name="Group 22"/>
          <p:cNvGrpSpPr/>
          <p:nvPr/>
        </p:nvGrpSpPr>
        <p:grpSpPr>
          <a:xfrm>
            <a:off x="5314025" y="1347614"/>
            <a:ext cx="2592287" cy="678692"/>
            <a:chOff x="803640" y="3362835"/>
            <a:chExt cx="2059657" cy="678692"/>
          </a:xfrm>
        </p:grpSpPr>
        <p:sp>
          <p:nvSpPr>
            <p:cNvPr id="24" name="TextBox 23"/>
            <p:cNvSpPr txBox="1"/>
            <p:nvPr/>
          </p:nvSpPr>
          <p:spPr>
            <a:xfrm>
              <a:off x="803640" y="3764528"/>
              <a:ext cx="2059657" cy="276999"/>
            </a:xfrm>
            <a:prstGeom prst="rect">
              <a:avLst/>
            </a:prstGeom>
            <a:noFill/>
          </p:spPr>
          <p:txBody>
            <a:bodyPr wrap="square" rtlCol="0" anchor="ctr">
              <a:spAutoFit/>
            </a:bodyPr>
            <a:lstStyle/>
            <a:p>
              <a:r>
                <a:rPr lang="en-US" altLang="ko-KR" sz="1200" dirty="0" smtClean="0">
                  <a:solidFill>
                    <a:schemeClr val="tx1">
                      <a:lumMod val="75000"/>
                      <a:lumOff val="25000"/>
                    </a:schemeClr>
                  </a:solidFill>
                  <a:cs typeface="Arial" panose="020B0604020202020204" pitchFamily="34" charset="0"/>
                </a:rPr>
                <a:t>Target models.</a:t>
              </a:r>
              <a:endParaRPr lang="ko-KR" altLang="en-US" sz="1200" dirty="0">
                <a:solidFill>
                  <a:schemeClr val="tx1">
                    <a:lumMod val="75000"/>
                    <a:lumOff val="25000"/>
                  </a:schemeClr>
                </a:solidFill>
                <a:cs typeface="Arial" panose="020B0604020202020204" pitchFamily="34" charset="0"/>
              </a:endParaRPr>
            </a:p>
          </p:txBody>
        </p:sp>
        <p:sp>
          <p:nvSpPr>
            <p:cNvPr id="25" name="TextBox 24"/>
            <p:cNvSpPr txBox="1"/>
            <p:nvPr/>
          </p:nvSpPr>
          <p:spPr>
            <a:xfrm>
              <a:off x="803640" y="3362835"/>
              <a:ext cx="2059657"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anose="020B0604020202020204" pitchFamily="34" charset="0"/>
                </a:rPr>
                <a:t>Phase A</a:t>
              </a:r>
              <a:endParaRPr lang="ko-KR" altLang="en-US" sz="1200" b="1" dirty="0">
                <a:solidFill>
                  <a:schemeClr val="tx1">
                    <a:lumMod val="75000"/>
                    <a:lumOff val="25000"/>
                  </a:schemeClr>
                </a:solidFill>
                <a:cs typeface="Arial" panose="020B0604020202020204" pitchFamily="34" charset="0"/>
              </a:endParaRPr>
            </a:p>
          </p:txBody>
        </p:sp>
      </p:grpSp>
      <p:sp>
        <p:nvSpPr>
          <p:cNvPr id="27" name="TextBox 26"/>
          <p:cNvSpPr txBox="1"/>
          <p:nvPr/>
        </p:nvSpPr>
        <p:spPr>
          <a:xfrm>
            <a:off x="3856894" y="2599303"/>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B</a:t>
            </a:r>
            <a:endParaRPr lang="ko-KR" altLang="en-US" sz="3600" b="1" dirty="0">
              <a:solidFill>
                <a:schemeClr val="bg1"/>
              </a:solidFill>
              <a:cs typeface="Arial" panose="020B0604020202020204" pitchFamily="34" charset="0"/>
            </a:endParaRPr>
          </a:p>
        </p:txBody>
      </p:sp>
      <p:sp>
        <p:nvSpPr>
          <p:cNvPr id="28" name="TextBox 27"/>
          <p:cNvSpPr txBox="1"/>
          <p:nvPr/>
        </p:nvSpPr>
        <p:spPr>
          <a:xfrm>
            <a:off x="4739869" y="2599303"/>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D</a:t>
            </a:r>
            <a:endParaRPr lang="ko-KR" altLang="en-US" sz="3600" b="1" dirty="0">
              <a:solidFill>
                <a:schemeClr val="bg1"/>
              </a:solidFill>
              <a:cs typeface="Arial" panose="020B0604020202020204" pitchFamily="34" charset="0"/>
            </a:endParaRPr>
          </a:p>
        </p:txBody>
      </p:sp>
      <p:sp>
        <p:nvSpPr>
          <p:cNvPr id="29" name="TextBox 28"/>
          <p:cNvSpPr txBox="1"/>
          <p:nvPr/>
        </p:nvSpPr>
        <p:spPr>
          <a:xfrm>
            <a:off x="4301722" y="3006640"/>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C</a:t>
            </a:r>
            <a:endParaRPr lang="ko-KR" altLang="en-US" sz="3600" b="1" dirty="0">
              <a:solidFill>
                <a:schemeClr val="bg1"/>
              </a:solidFill>
              <a:cs typeface="Arial" panose="020B0604020202020204" pitchFamily="34" charset="0"/>
            </a:endParaRPr>
          </a:p>
        </p:txBody>
      </p:sp>
      <p:sp>
        <p:nvSpPr>
          <p:cNvPr id="30" name="TextBox 29"/>
          <p:cNvSpPr txBox="1"/>
          <p:nvPr/>
        </p:nvSpPr>
        <p:spPr>
          <a:xfrm>
            <a:off x="4301722" y="2142544"/>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A</a:t>
            </a:r>
            <a:endParaRPr lang="ko-KR" altLang="en-US" sz="3600" b="1" dirty="0">
              <a:solidFill>
                <a:schemeClr val="bg1"/>
              </a:solidFill>
              <a:cs typeface="Arial" panose="020B0604020202020204" pitchFamily="34" charset="0"/>
            </a:endParaRPr>
          </a:p>
        </p:txBody>
      </p:sp>
      <p:sp>
        <p:nvSpPr>
          <p:cNvPr id="34" name="Rounded Rectangle 33"/>
          <p:cNvSpPr/>
          <p:nvPr/>
        </p:nvSpPr>
        <p:spPr>
          <a:xfrm rot="2700000">
            <a:off x="4161424" y="3257859"/>
            <a:ext cx="835784" cy="835784"/>
          </a:xfrm>
          <a:custGeom>
            <a:avLst/>
            <a:gdLst/>
            <a:ahLst/>
            <a:cxnLst/>
            <a:rect l="l" t="t" r="r" b="b"/>
            <a:pathLst>
              <a:path w="835784" h="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36" name="Rounded Rectangle 33"/>
          <p:cNvSpPr/>
          <p:nvPr/>
        </p:nvSpPr>
        <p:spPr>
          <a:xfrm rot="8100000">
            <a:off x="3369335" y="2504575"/>
            <a:ext cx="835784" cy="835784"/>
          </a:xfrm>
          <a:custGeom>
            <a:avLst/>
            <a:gdLst/>
            <a:ahLst/>
            <a:cxnLst/>
            <a:rect l="l" t="t" r="r" b="b"/>
            <a:pathLst>
              <a:path w="835784" h="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37" name="Rounded Rectangle 33"/>
          <p:cNvSpPr/>
          <p:nvPr/>
        </p:nvSpPr>
        <p:spPr>
          <a:xfrm rot="13500000">
            <a:off x="4161425" y="1719930"/>
            <a:ext cx="835784" cy="835784"/>
          </a:xfrm>
          <a:custGeom>
            <a:avLst/>
            <a:gdLst/>
            <a:ahLst/>
            <a:cxnLst/>
            <a:rect l="l" t="t" r="r" b="b"/>
            <a:pathLst>
              <a:path w="835784" h="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ounded Rectangle 33"/>
          <p:cNvSpPr/>
          <p:nvPr/>
        </p:nvSpPr>
        <p:spPr>
          <a:xfrm rot="18900000">
            <a:off x="4953509" y="2501519"/>
            <a:ext cx="835784" cy="835784"/>
          </a:xfrm>
          <a:custGeom>
            <a:avLst/>
            <a:gdLst/>
            <a:ahLst/>
            <a:cxnLst/>
            <a:rect l="l" t="t" r="r" b="b"/>
            <a:pathLst>
              <a:path w="835784" h="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p:cNvSpPr txBox="1"/>
          <p:nvPr/>
        </p:nvSpPr>
        <p:spPr>
          <a:xfrm>
            <a:off x="4057068" y="1890512"/>
            <a:ext cx="1044497" cy="338554"/>
          </a:xfrm>
          <a:prstGeom prst="rect">
            <a:avLst/>
          </a:prstGeom>
          <a:noFill/>
        </p:spPr>
        <p:txBody>
          <a:bodyPr wrap="square" rtlCol="0" anchor="ctr">
            <a:spAutoFit/>
          </a:bodyPr>
          <a:lstStyle/>
          <a:p>
            <a:pPr algn="ctr"/>
            <a:r>
              <a:rPr lang="en-US" altLang="ko-KR" sz="1600" b="1" dirty="0">
                <a:solidFill>
                  <a:schemeClr val="tx1">
                    <a:lumMod val="75000"/>
                    <a:lumOff val="25000"/>
                  </a:schemeClr>
                </a:solidFill>
                <a:cs typeface="Arial" panose="020B0604020202020204" pitchFamily="34" charset="0"/>
              </a:rPr>
              <a:t>Phase</a:t>
            </a:r>
            <a:endParaRPr lang="ko-KR" altLang="en-US" sz="1600" b="1" dirty="0">
              <a:solidFill>
                <a:schemeClr val="tx1">
                  <a:lumMod val="75000"/>
                  <a:lumOff val="25000"/>
                </a:schemeClr>
              </a:solidFill>
              <a:cs typeface="Arial" panose="020B0604020202020204" pitchFamily="34" charset="0"/>
            </a:endParaRPr>
          </a:p>
        </p:txBody>
      </p:sp>
      <p:sp>
        <p:nvSpPr>
          <p:cNvPr id="40" name="TextBox 39"/>
          <p:cNvSpPr txBox="1"/>
          <p:nvPr/>
        </p:nvSpPr>
        <p:spPr>
          <a:xfrm rot="5400000">
            <a:off x="4924845" y="2753191"/>
            <a:ext cx="1044497" cy="338554"/>
          </a:xfrm>
          <a:prstGeom prst="rect">
            <a:avLst/>
          </a:prstGeom>
          <a:noFill/>
        </p:spPr>
        <p:txBody>
          <a:bodyPr wrap="square" rtlCol="0" anchor="ctr">
            <a:spAutoFit/>
          </a:bodyPr>
          <a:lstStyle/>
          <a:p>
            <a:pPr algn="ctr"/>
            <a:r>
              <a:rPr lang="en-US" altLang="ko-KR" sz="1600" b="1" dirty="0">
                <a:solidFill>
                  <a:schemeClr val="tx1">
                    <a:lumMod val="75000"/>
                    <a:lumOff val="25000"/>
                  </a:schemeClr>
                </a:solidFill>
                <a:cs typeface="Arial" panose="020B0604020202020204" pitchFamily="34" charset="0"/>
              </a:rPr>
              <a:t>Phase</a:t>
            </a:r>
            <a:endParaRPr lang="ko-KR" altLang="en-US" sz="1600" b="1" dirty="0">
              <a:solidFill>
                <a:schemeClr val="tx1">
                  <a:lumMod val="75000"/>
                  <a:lumOff val="25000"/>
                </a:schemeClr>
              </a:solidFill>
              <a:cs typeface="Arial" panose="020B0604020202020204" pitchFamily="34" charset="0"/>
            </a:endParaRPr>
          </a:p>
        </p:txBody>
      </p:sp>
      <p:sp>
        <p:nvSpPr>
          <p:cNvPr id="41" name="TextBox 40"/>
          <p:cNvSpPr txBox="1"/>
          <p:nvPr/>
        </p:nvSpPr>
        <p:spPr>
          <a:xfrm>
            <a:off x="4057068" y="3584936"/>
            <a:ext cx="1044497" cy="338554"/>
          </a:xfrm>
          <a:prstGeom prst="rect">
            <a:avLst/>
          </a:prstGeom>
          <a:noFill/>
        </p:spPr>
        <p:txBody>
          <a:bodyPr wrap="square" rtlCol="0" anchor="ctr">
            <a:spAutoFit/>
          </a:bodyPr>
          <a:lstStyle/>
          <a:p>
            <a:pPr algn="ctr"/>
            <a:r>
              <a:rPr lang="en-US" altLang="ko-KR" sz="1600" b="1" dirty="0">
                <a:solidFill>
                  <a:schemeClr val="tx1">
                    <a:lumMod val="75000"/>
                    <a:lumOff val="25000"/>
                  </a:schemeClr>
                </a:solidFill>
                <a:cs typeface="Arial" panose="020B0604020202020204" pitchFamily="34" charset="0"/>
              </a:rPr>
              <a:t>Phase</a:t>
            </a:r>
            <a:endParaRPr lang="ko-KR" altLang="en-US" sz="1600" b="1" dirty="0">
              <a:solidFill>
                <a:schemeClr val="tx1">
                  <a:lumMod val="75000"/>
                  <a:lumOff val="25000"/>
                </a:schemeClr>
              </a:solidFill>
              <a:cs typeface="Arial" panose="020B0604020202020204" pitchFamily="34" charset="0"/>
            </a:endParaRPr>
          </a:p>
        </p:txBody>
      </p:sp>
      <p:sp>
        <p:nvSpPr>
          <p:cNvPr id="42" name="TextBox 41"/>
          <p:cNvSpPr txBox="1"/>
          <p:nvPr/>
        </p:nvSpPr>
        <p:spPr>
          <a:xfrm rot="5400000">
            <a:off x="3189291" y="2750133"/>
            <a:ext cx="1044497" cy="338554"/>
          </a:xfrm>
          <a:prstGeom prst="rect">
            <a:avLst/>
          </a:prstGeom>
          <a:noFill/>
        </p:spPr>
        <p:txBody>
          <a:bodyPr wrap="square" rtlCol="0" anchor="ctr">
            <a:spAutoFit/>
          </a:bodyPr>
          <a:lstStyle/>
          <a:p>
            <a:pPr algn="ctr"/>
            <a:r>
              <a:rPr lang="en-US" altLang="ko-KR" sz="1600" b="1" dirty="0">
                <a:solidFill>
                  <a:schemeClr val="tx1">
                    <a:lumMod val="75000"/>
                    <a:lumOff val="25000"/>
                  </a:schemeClr>
                </a:solidFill>
                <a:cs typeface="Arial" panose="020B0604020202020204" pitchFamily="34" charset="0"/>
              </a:rPr>
              <a:t>Phase</a:t>
            </a:r>
            <a:endParaRPr lang="ko-KR" altLang="en-US" sz="1600" b="1" dirty="0">
              <a:solidFill>
                <a:schemeClr val="tx1">
                  <a:lumMod val="75000"/>
                  <a:lumOff val="25000"/>
                </a:schemeClr>
              </a:solidFill>
              <a:cs typeface="Arial" panose="020B0604020202020204" pitchFamily="34" charset="0"/>
            </a:endParaRPr>
          </a:p>
        </p:txBody>
      </p:sp>
      <p:sp>
        <p:nvSpPr>
          <p:cNvPr id="32" name="ZoneTexte 31"/>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24</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856894" y="2599303"/>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B</a:t>
            </a:r>
            <a:endParaRPr lang="ko-KR" altLang="en-US" sz="3600" b="1" dirty="0">
              <a:solidFill>
                <a:schemeClr val="bg1"/>
              </a:solidFill>
              <a:cs typeface="Arial" panose="020B0604020202020204" pitchFamily="34" charset="0"/>
            </a:endParaRPr>
          </a:p>
        </p:txBody>
      </p:sp>
      <p:sp>
        <p:nvSpPr>
          <p:cNvPr id="36" name="Rounded Rectangle 33"/>
          <p:cNvSpPr/>
          <p:nvPr/>
        </p:nvSpPr>
        <p:spPr>
          <a:xfrm rot="8100000">
            <a:off x="3369335" y="2504575"/>
            <a:ext cx="835784" cy="835784"/>
          </a:xfrm>
          <a:custGeom>
            <a:avLst/>
            <a:gdLst/>
            <a:ahLst/>
            <a:cxnLst/>
            <a:rect l="l" t="t" r="r" b="b"/>
            <a:pathLst>
              <a:path w="835784" h="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3" name="TextBox 42"/>
          <p:cNvSpPr txBox="1"/>
          <p:nvPr/>
        </p:nvSpPr>
        <p:spPr>
          <a:xfrm>
            <a:off x="435169" y="636942"/>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A</a:t>
            </a:r>
            <a:endParaRPr lang="ko-KR" altLang="en-US" sz="3600" b="1" dirty="0">
              <a:solidFill>
                <a:schemeClr val="bg1"/>
              </a:solidFill>
              <a:cs typeface="Arial" panose="020B0604020202020204" pitchFamily="34" charset="0"/>
            </a:endParaRPr>
          </a:p>
        </p:txBody>
      </p:sp>
      <p:sp>
        <p:nvSpPr>
          <p:cNvPr id="46" name="TextBox 45"/>
          <p:cNvSpPr txBox="1"/>
          <p:nvPr/>
        </p:nvSpPr>
        <p:spPr>
          <a:xfrm>
            <a:off x="251520" y="308452"/>
            <a:ext cx="2592287" cy="369332"/>
          </a:xfrm>
          <a:prstGeom prst="rect">
            <a:avLst/>
          </a:prstGeom>
          <a:noFill/>
        </p:spPr>
        <p:txBody>
          <a:bodyPr wrap="square" rtlCol="0" anchor="ctr">
            <a:spAutoFit/>
          </a:bodyPr>
          <a:lstStyle/>
          <a:p>
            <a:r>
              <a:rPr lang="en-US" altLang="ko-KR" b="1" dirty="0">
                <a:solidFill>
                  <a:schemeClr val="tx1">
                    <a:lumMod val="75000"/>
                    <a:lumOff val="25000"/>
                  </a:schemeClr>
                </a:solidFill>
                <a:cs typeface="Arial" panose="020B0604020202020204" pitchFamily="34" charset="0"/>
              </a:rPr>
              <a:t>Phase A</a:t>
            </a:r>
            <a:endParaRPr lang="ko-KR" altLang="en-US" b="1" dirty="0">
              <a:solidFill>
                <a:schemeClr val="tx1">
                  <a:lumMod val="75000"/>
                  <a:lumOff val="25000"/>
                </a:schemeClr>
              </a:solidFill>
              <a:cs typeface="Arial" panose="020B0604020202020204" pitchFamily="34" charset="0"/>
            </a:endParaRPr>
          </a:p>
        </p:txBody>
      </p:sp>
      <p:sp>
        <p:nvSpPr>
          <p:cNvPr id="10" name="Rectangle 9"/>
          <p:cNvSpPr/>
          <p:nvPr/>
        </p:nvSpPr>
        <p:spPr>
          <a:xfrm>
            <a:off x="435169" y="688115"/>
            <a:ext cx="4572000" cy="338554"/>
          </a:xfrm>
          <a:prstGeom prst="rect">
            <a:avLst/>
          </a:prstGeom>
        </p:spPr>
        <p:txBody>
          <a:bodyPr>
            <a:spAutoFit/>
          </a:bodyPr>
          <a:lstStyle/>
          <a:p>
            <a:r>
              <a:rPr lang="en-US" altLang="ko-KR" sz="1600" b="1" i="1" dirty="0" smtClean="0">
                <a:solidFill>
                  <a:schemeClr val="tx1">
                    <a:lumMod val="75000"/>
                    <a:lumOff val="25000"/>
                  </a:schemeClr>
                </a:solidFill>
                <a:cs typeface="Arial" panose="020B0604020202020204" pitchFamily="34" charset="0"/>
              </a:rPr>
              <a:t>- </a:t>
            </a:r>
            <a:r>
              <a:rPr lang="en-US" altLang="ko-KR" sz="1600" b="1" dirty="0">
                <a:solidFill>
                  <a:schemeClr val="tx1">
                    <a:lumMod val="75000"/>
                    <a:lumOff val="25000"/>
                  </a:schemeClr>
                </a:solidFill>
                <a:cs typeface="Arial" panose="020B0604020202020204" pitchFamily="34" charset="0"/>
              </a:rPr>
              <a:t>Target </a:t>
            </a:r>
            <a:r>
              <a:rPr lang="en-US" altLang="ko-KR" sz="1600" b="1" dirty="0" smtClean="0">
                <a:solidFill>
                  <a:schemeClr val="tx1">
                    <a:lumMod val="75000"/>
                    <a:lumOff val="25000"/>
                  </a:schemeClr>
                </a:solidFill>
                <a:cs typeface="Arial" panose="020B0604020202020204" pitchFamily="34" charset="0"/>
              </a:rPr>
              <a:t>models</a:t>
            </a:r>
            <a:r>
              <a:rPr lang="en-US" altLang="ko-KR" sz="1600" b="1" i="1" dirty="0" smtClean="0">
                <a:solidFill>
                  <a:schemeClr val="tx1">
                    <a:lumMod val="75000"/>
                    <a:lumOff val="25000"/>
                  </a:schemeClr>
                </a:solidFill>
                <a:cs typeface="Arial" panose="020B0604020202020204" pitchFamily="34" charset="0"/>
              </a:rPr>
              <a:t>:</a:t>
            </a:r>
            <a:endParaRPr lang="en-US" sz="1600" b="1" i="1" dirty="0"/>
          </a:p>
        </p:txBody>
      </p:sp>
      <p:sp>
        <p:nvSpPr>
          <p:cNvPr id="12" name="Rectangle 11"/>
          <p:cNvSpPr/>
          <p:nvPr/>
        </p:nvSpPr>
        <p:spPr>
          <a:xfrm>
            <a:off x="688939" y="1294514"/>
            <a:ext cx="4572000" cy="338554"/>
          </a:xfrm>
          <a:prstGeom prst="rect">
            <a:avLst/>
          </a:prstGeom>
        </p:spPr>
        <p:txBody>
          <a:bodyPr>
            <a:spAutoFit/>
          </a:bodyPr>
          <a:lstStyle/>
          <a:p>
            <a:r>
              <a:rPr lang="en-US" altLang="ko-KR" sz="1600" b="1" dirty="0">
                <a:solidFill>
                  <a:schemeClr val="accent1"/>
                </a:solidFill>
                <a:cs typeface="Arial" panose="020B0604020202020204" pitchFamily="34" charset="0"/>
              </a:rPr>
              <a:t>R-CNN</a:t>
            </a:r>
            <a:endParaRPr lang="en-US" sz="1600" b="1" dirty="0">
              <a:solidFill>
                <a:schemeClr val="accent1"/>
              </a:solidFill>
            </a:endParaRPr>
          </a:p>
        </p:txBody>
      </p:sp>
      <p:sp>
        <p:nvSpPr>
          <p:cNvPr id="13" name="Rectangle 12"/>
          <p:cNvSpPr/>
          <p:nvPr/>
        </p:nvSpPr>
        <p:spPr>
          <a:xfrm>
            <a:off x="6012160" y="1267630"/>
            <a:ext cx="4572000" cy="338554"/>
          </a:xfrm>
          <a:prstGeom prst="rect">
            <a:avLst/>
          </a:prstGeom>
        </p:spPr>
        <p:txBody>
          <a:bodyPr>
            <a:spAutoFit/>
          </a:bodyPr>
          <a:lstStyle/>
          <a:p>
            <a:r>
              <a:rPr lang="en-US" altLang="ko-KR" sz="1600" b="1" dirty="0" smtClean="0">
                <a:solidFill>
                  <a:schemeClr val="accent1"/>
                </a:solidFill>
                <a:cs typeface="Arial" panose="020B0604020202020204" pitchFamily="34" charset="0"/>
              </a:rPr>
              <a:t>SSD</a:t>
            </a:r>
            <a:endParaRPr lang="en-US" sz="1600" b="1" dirty="0">
              <a:solidFill>
                <a:schemeClr val="accent1"/>
              </a:solidFill>
            </a:endParaRPr>
          </a:p>
        </p:txBody>
      </p:sp>
      <p:pic>
        <p:nvPicPr>
          <p:cNvPr id="1026" name="Picture 2" descr="Faster R-CNN Architecture [9]. | Download Scientific Diagram"/>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46591" y="1592265"/>
            <a:ext cx="3709503" cy="2660403"/>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MobileNet-SSD-AF architecture: we use MobileNet as the feature ..."/>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325828" y="1633068"/>
            <a:ext cx="4574455" cy="2619599"/>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ZoneTexte 10"/>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25</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435169" y="636942"/>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A</a:t>
            </a:r>
            <a:endParaRPr lang="ko-KR" altLang="en-US" sz="3600" b="1" dirty="0">
              <a:solidFill>
                <a:schemeClr val="bg1"/>
              </a:solidFill>
              <a:cs typeface="Arial" panose="020B0604020202020204" pitchFamily="34" charset="0"/>
            </a:endParaRPr>
          </a:p>
        </p:txBody>
      </p:sp>
      <p:sp>
        <p:nvSpPr>
          <p:cNvPr id="46" name="TextBox 45"/>
          <p:cNvSpPr txBox="1"/>
          <p:nvPr/>
        </p:nvSpPr>
        <p:spPr>
          <a:xfrm>
            <a:off x="251520" y="308452"/>
            <a:ext cx="2592287" cy="369332"/>
          </a:xfrm>
          <a:prstGeom prst="rect">
            <a:avLst/>
          </a:prstGeom>
          <a:noFill/>
        </p:spPr>
        <p:txBody>
          <a:bodyPr wrap="square" rtlCol="0" anchor="ctr">
            <a:spAutoFit/>
          </a:bodyPr>
          <a:lstStyle/>
          <a:p>
            <a:r>
              <a:rPr lang="en-US" altLang="ko-KR" b="1" dirty="0">
                <a:solidFill>
                  <a:schemeClr val="tx1">
                    <a:lumMod val="75000"/>
                    <a:lumOff val="25000"/>
                  </a:schemeClr>
                </a:solidFill>
                <a:cs typeface="Arial" panose="020B0604020202020204" pitchFamily="34" charset="0"/>
              </a:rPr>
              <a:t>Phase B</a:t>
            </a:r>
            <a:endParaRPr lang="ko-KR" altLang="en-US" b="1" dirty="0">
              <a:solidFill>
                <a:schemeClr val="tx1">
                  <a:lumMod val="75000"/>
                  <a:lumOff val="25000"/>
                </a:schemeClr>
              </a:solidFill>
              <a:cs typeface="Arial" panose="020B0604020202020204" pitchFamily="34" charset="0"/>
            </a:endParaRPr>
          </a:p>
        </p:txBody>
      </p:sp>
      <p:sp>
        <p:nvSpPr>
          <p:cNvPr id="10" name="Rectangle 9"/>
          <p:cNvSpPr/>
          <p:nvPr/>
        </p:nvSpPr>
        <p:spPr>
          <a:xfrm>
            <a:off x="435169" y="688115"/>
            <a:ext cx="4572000" cy="338554"/>
          </a:xfrm>
          <a:prstGeom prst="rect">
            <a:avLst/>
          </a:prstGeom>
        </p:spPr>
        <p:txBody>
          <a:bodyPr>
            <a:spAutoFit/>
          </a:bodyPr>
          <a:lstStyle/>
          <a:p>
            <a:r>
              <a:rPr lang="en-US" altLang="ko-KR" sz="1600" b="1" dirty="0">
                <a:solidFill>
                  <a:schemeClr val="tx1">
                    <a:lumMod val="75000"/>
                    <a:lumOff val="25000"/>
                  </a:schemeClr>
                </a:solidFill>
                <a:cs typeface="Arial" panose="020B0604020202020204" pitchFamily="34" charset="0"/>
              </a:rPr>
              <a:t>- Models </a:t>
            </a:r>
            <a:r>
              <a:rPr lang="en-US" altLang="ko-KR" sz="1600" b="1" dirty="0" smtClean="0">
                <a:solidFill>
                  <a:schemeClr val="tx1">
                    <a:lumMod val="75000"/>
                    <a:lumOff val="25000"/>
                  </a:schemeClr>
                </a:solidFill>
                <a:cs typeface="Arial" panose="020B0604020202020204" pitchFamily="34" charset="0"/>
              </a:rPr>
              <a:t>comparison</a:t>
            </a:r>
            <a:r>
              <a:rPr lang="en-US" altLang="ko-KR" sz="1600" b="1" dirty="0">
                <a:solidFill>
                  <a:schemeClr val="tx1">
                    <a:lumMod val="75000"/>
                    <a:lumOff val="25000"/>
                  </a:schemeClr>
                </a:solidFill>
                <a:cs typeface="Arial" panose="020B0604020202020204" pitchFamily="34" charset="0"/>
              </a:rPr>
              <a:t> </a:t>
            </a:r>
            <a:r>
              <a:rPr lang="en-US" altLang="ko-KR" sz="1600" b="1" dirty="0" smtClean="0">
                <a:solidFill>
                  <a:schemeClr val="tx1">
                    <a:lumMod val="75000"/>
                    <a:lumOff val="25000"/>
                  </a:schemeClr>
                </a:solidFill>
                <a:cs typeface="Arial" panose="020B0604020202020204" pitchFamily="34" charset="0"/>
              </a:rPr>
              <a:t>:</a:t>
            </a:r>
            <a:endParaRPr lang="en-US" altLang="ko-KR" sz="1600" b="1" dirty="0">
              <a:solidFill>
                <a:schemeClr val="tx1">
                  <a:lumMod val="75000"/>
                  <a:lumOff val="25000"/>
                </a:schemeClr>
              </a:solidFill>
              <a:cs typeface="Arial" panose="020B0604020202020204" pitchFamily="34"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79808" y="1563638"/>
            <a:ext cx="6019800" cy="30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1" name="Rectangle 20"/>
          <p:cNvSpPr/>
          <p:nvPr/>
        </p:nvSpPr>
        <p:spPr>
          <a:xfrm>
            <a:off x="679808" y="1139611"/>
            <a:ext cx="4572000" cy="338554"/>
          </a:xfrm>
          <a:prstGeom prst="rect">
            <a:avLst/>
          </a:prstGeom>
        </p:spPr>
        <p:txBody>
          <a:bodyPr>
            <a:spAutoFit/>
          </a:bodyPr>
          <a:lstStyle/>
          <a:p>
            <a:r>
              <a:rPr lang="en-US" altLang="ko-KR" sz="1600" b="1" dirty="0" smtClean="0">
                <a:solidFill>
                  <a:schemeClr val="accent1"/>
                </a:solidFill>
                <a:cs typeface="Arial" panose="020B0604020202020204" pitchFamily="34" charset="0"/>
              </a:rPr>
              <a:t>SSD ( 6000 steps )</a:t>
            </a:r>
            <a:endParaRPr lang="en-US" sz="1600" b="1" dirty="0">
              <a:solidFill>
                <a:schemeClr val="accent1"/>
              </a:solidFill>
            </a:endParaRPr>
          </a:p>
        </p:txBody>
      </p:sp>
      <p:sp>
        <p:nvSpPr>
          <p:cNvPr id="22" name="Rectangle 21"/>
          <p:cNvSpPr/>
          <p:nvPr/>
        </p:nvSpPr>
        <p:spPr>
          <a:xfrm>
            <a:off x="712763" y="2355726"/>
            <a:ext cx="4572000" cy="338554"/>
          </a:xfrm>
          <a:prstGeom prst="rect">
            <a:avLst/>
          </a:prstGeom>
        </p:spPr>
        <p:txBody>
          <a:bodyPr>
            <a:spAutoFit/>
          </a:bodyPr>
          <a:lstStyle/>
          <a:p>
            <a:r>
              <a:rPr lang="en-US" altLang="ko-KR" sz="1600" b="1" dirty="0" smtClean="0">
                <a:solidFill>
                  <a:schemeClr val="accent1"/>
                </a:solidFill>
                <a:cs typeface="Arial" panose="020B0604020202020204" pitchFamily="34" charset="0"/>
              </a:rPr>
              <a:t>R-CNN ( 3000 steps )</a:t>
            </a:r>
            <a:endParaRPr lang="en-US" sz="1600" b="1" dirty="0">
              <a:solidFill>
                <a:schemeClr val="accent1"/>
              </a:solidFill>
            </a:endParaRPr>
          </a:p>
        </p:txBody>
      </p:sp>
      <p:pic>
        <p:nvPicPr>
          <p:cNvPr id="3"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12763" y="3003798"/>
            <a:ext cx="6029325" cy="30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ZoneTexte 8"/>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26</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856894" y="2599303"/>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B</a:t>
            </a:r>
            <a:endParaRPr lang="ko-KR" altLang="en-US" sz="3600" b="1" dirty="0">
              <a:solidFill>
                <a:schemeClr val="bg1"/>
              </a:solidFill>
              <a:cs typeface="Arial" panose="020B0604020202020204" pitchFamily="34" charset="0"/>
            </a:endParaRPr>
          </a:p>
        </p:txBody>
      </p:sp>
      <p:sp>
        <p:nvSpPr>
          <p:cNvPr id="36" name="Rounded Rectangle 33"/>
          <p:cNvSpPr/>
          <p:nvPr/>
        </p:nvSpPr>
        <p:spPr>
          <a:xfrm rot="8100000">
            <a:off x="3369335" y="2504575"/>
            <a:ext cx="835784" cy="835784"/>
          </a:xfrm>
          <a:custGeom>
            <a:avLst/>
            <a:gdLst/>
            <a:ahLst/>
            <a:cxnLst/>
            <a:rect l="l" t="t" r="r" b="b"/>
            <a:pathLst>
              <a:path w="835784" h="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3" name="TextBox 42"/>
          <p:cNvSpPr txBox="1"/>
          <p:nvPr/>
        </p:nvSpPr>
        <p:spPr>
          <a:xfrm>
            <a:off x="435169" y="636942"/>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A</a:t>
            </a:r>
            <a:endParaRPr lang="ko-KR" altLang="en-US" sz="3600" b="1" dirty="0">
              <a:solidFill>
                <a:schemeClr val="bg1"/>
              </a:solidFill>
              <a:cs typeface="Arial" panose="020B0604020202020204" pitchFamily="34" charset="0"/>
            </a:endParaRPr>
          </a:p>
        </p:txBody>
      </p:sp>
      <p:sp>
        <p:nvSpPr>
          <p:cNvPr id="46" name="TextBox 45"/>
          <p:cNvSpPr txBox="1"/>
          <p:nvPr/>
        </p:nvSpPr>
        <p:spPr>
          <a:xfrm>
            <a:off x="251520" y="308452"/>
            <a:ext cx="2592287" cy="369332"/>
          </a:xfrm>
          <a:prstGeom prst="rect">
            <a:avLst/>
          </a:prstGeom>
          <a:noFill/>
        </p:spPr>
        <p:txBody>
          <a:bodyPr wrap="square" rtlCol="0" anchor="ctr">
            <a:spAutoFit/>
          </a:bodyPr>
          <a:lstStyle/>
          <a:p>
            <a:r>
              <a:rPr lang="en-US" altLang="ko-KR" b="1" dirty="0">
                <a:solidFill>
                  <a:schemeClr val="tx1">
                    <a:lumMod val="75000"/>
                    <a:lumOff val="25000"/>
                  </a:schemeClr>
                </a:solidFill>
                <a:cs typeface="Arial" panose="020B0604020202020204" pitchFamily="34" charset="0"/>
              </a:rPr>
              <a:t>Phase C</a:t>
            </a:r>
            <a:endParaRPr lang="ko-KR" altLang="en-US" b="1" dirty="0">
              <a:solidFill>
                <a:schemeClr val="tx1">
                  <a:lumMod val="75000"/>
                  <a:lumOff val="25000"/>
                </a:schemeClr>
              </a:solidFill>
              <a:cs typeface="Arial" panose="020B0604020202020204" pitchFamily="34" charset="0"/>
            </a:endParaRPr>
          </a:p>
        </p:txBody>
      </p:sp>
      <p:sp>
        <p:nvSpPr>
          <p:cNvPr id="10" name="Rectangle 9"/>
          <p:cNvSpPr/>
          <p:nvPr/>
        </p:nvSpPr>
        <p:spPr>
          <a:xfrm>
            <a:off x="435169" y="688115"/>
            <a:ext cx="4572000" cy="338554"/>
          </a:xfrm>
          <a:prstGeom prst="rect">
            <a:avLst/>
          </a:prstGeom>
        </p:spPr>
        <p:txBody>
          <a:bodyPr>
            <a:spAutoFit/>
          </a:bodyPr>
          <a:lstStyle/>
          <a:p>
            <a:r>
              <a:rPr lang="en-US" altLang="ko-KR" sz="1600" b="1" dirty="0" smtClean="0">
                <a:solidFill>
                  <a:schemeClr val="tx1">
                    <a:lumMod val="75000"/>
                    <a:lumOff val="25000"/>
                  </a:schemeClr>
                </a:solidFill>
                <a:cs typeface="Arial" panose="020B0604020202020204" pitchFamily="34" charset="0"/>
              </a:rPr>
              <a:t>- Model training</a:t>
            </a:r>
            <a:r>
              <a:rPr lang="en-US" altLang="ko-KR" sz="1600" b="1" dirty="0">
                <a:solidFill>
                  <a:schemeClr val="tx1">
                    <a:lumMod val="75000"/>
                    <a:lumOff val="25000"/>
                  </a:schemeClr>
                </a:solidFill>
                <a:cs typeface="Arial" panose="020B0604020202020204" pitchFamily="34" charset="0"/>
              </a:rPr>
              <a:t>:</a:t>
            </a:r>
          </a:p>
        </p:txBody>
      </p:sp>
      <p:pic>
        <p:nvPicPr>
          <p:cNvPr id="3074" name="Picture 2" descr="https://scontent.ftun10-1.fna.fbcdn.net/v/t1.15752-9/100688667_262081684909095_1762009865032564736_n.png?_nc_cat=101&amp;_nc_sid=b96e70&amp;_nc_ohc=oCm5B07XRdgAX-JGKLY&amp;_nc_ht=scontent.ftun10-1.fna&amp;oh=108027b98f43affd952942f7931eebdb&amp;oe=5EF4D7F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51928" y="1707654"/>
            <a:ext cx="6765120" cy="2762986"/>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150902" y="871263"/>
            <a:ext cx="1512168" cy="5238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4" name="Straight Arrow Connector 3"/>
          <p:cNvCxnSpPr/>
          <p:nvPr/>
        </p:nvCxnSpPr>
        <p:spPr>
          <a:xfrm flipV="1">
            <a:off x="3856894" y="1395138"/>
            <a:ext cx="643098" cy="7445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27</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856894" y="2599303"/>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B</a:t>
            </a:r>
            <a:endParaRPr lang="ko-KR" altLang="en-US" sz="3600" b="1" dirty="0">
              <a:solidFill>
                <a:schemeClr val="bg1"/>
              </a:solidFill>
              <a:cs typeface="Arial" panose="020B0604020202020204" pitchFamily="34" charset="0"/>
            </a:endParaRPr>
          </a:p>
        </p:txBody>
      </p:sp>
      <p:sp>
        <p:nvSpPr>
          <p:cNvPr id="36" name="Rounded Rectangle 33"/>
          <p:cNvSpPr/>
          <p:nvPr/>
        </p:nvSpPr>
        <p:spPr>
          <a:xfrm rot="8100000">
            <a:off x="3369335" y="2504575"/>
            <a:ext cx="835784" cy="835784"/>
          </a:xfrm>
          <a:custGeom>
            <a:avLst/>
            <a:gdLst/>
            <a:ahLst/>
            <a:cxnLst/>
            <a:rect l="l" t="t" r="r" b="b"/>
            <a:pathLst>
              <a:path w="835784" h="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3" name="TextBox 42"/>
          <p:cNvSpPr txBox="1"/>
          <p:nvPr/>
        </p:nvSpPr>
        <p:spPr>
          <a:xfrm>
            <a:off x="435169" y="636942"/>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A</a:t>
            </a:r>
            <a:endParaRPr lang="ko-KR" altLang="en-US" sz="3600" b="1" dirty="0">
              <a:solidFill>
                <a:schemeClr val="bg1"/>
              </a:solidFill>
              <a:cs typeface="Arial" panose="020B0604020202020204" pitchFamily="34" charset="0"/>
            </a:endParaRPr>
          </a:p>
        </p:txBody>
      </p:sp>
      <p:sp>
        <p:nvSpPr>
          <p:cNvPr id="46" name="TextBox 45"/>
          <p:cNvSpPr txBox="1"/>
          <p:nvPr/>
        </p:nvSpPr>
        <p:spPr>
          <a:xfrm>
            <a:off x="251520" y="308452"/>
            <a:ext cx="2592287" cy="369332"/>
          </a:xfrm>
          <a:prstGeom prst="rect">
            <a:avLst/>
          </a:prstGeom>
          <a:noFill/>
        </p:spPr>
        <p:txBody>
          <a:bodyPr wrap="square" rtlCol="0" anchor="ctr">
            <a:spAutoFit/>
          </a:bodyPr>
          <a:lstStyle/>
          <a:p>
            <a:r>
              <a:rPr lang="en-US" altLang="ko-KR" b="1" dirty="0">
                <a:solidFill>
                  <a:schemeClr val="tx1">
                    <a:lumMod val="75000"/>
                    <a:lumOff val="25000"/>
                  </a:schemeClr>
                </a:solidFill>
                <a:cs typeface="Arial" panose="020B0604020202020204" pitchFamily="34" charset="0"/>
              </a:rPr>
              <a:t>Phase D</a:t>
            </a:r>
            <a:endParaRPr lang="ko-KR" altLang="en-US" b="1" dirty="0">
              <a:solidFill>
                <a:schemeClr val="tx1">
                  <a:lumMod val="75000"/>
                  <a:lumOff val="25000"/>
                </a:schemeClr>
              </a:solidFill>
              <a:cs typeface="Arial" panose="020B0604020202020204" pitchFamily="34" charset="0"/>
            </a:endParaRPr>
          </a:p>
        </p:txBody>
      </p:sp>
      <p:sp>
        <p:nvSpPr>
          <p:cNvPr id="12" name="Rectangle 11"/>
          <p:cNvSpPr/>
          <p:nvPr/>
        </p:nvSpPr>
        <p:spPr>
          <a:xfrm>
            <a:off x="435169" y="688115"/>
            <a:ext cx="4572000" cy="338554"/>
          </a:xfrm>
          <a:prstGeom prst="rect">
            <a:avLst/>
          </a:prstGeom>
        </p:spPr>
        <p:txBody>
          <a:bodyPr>
            <a:spAutoFit/>
          </a:bodyPr>
          <a:lstStyle/>
          <a:p>
            <a:r>
              <a:rPr lang="en-US" altLang="ko-KR" sz="1600" b="1" dirty="0" smtClean="0">
                <a:solidFill>
                  <a:schemeClr val="tx1">
                    <a:lumMod val="75000"/>
                    <a:lumOff val="25000"/>
                  </a:schemeClr>
                </a:solidFill>
                <a:cs typeface="Arial" panose="020B0604020202020204" pitchFamily="34" charset="0"/>
              </a:rPr>
              <a:t>- Model evaluation:</a:t>
            </a:r>
            <a:endParaRPr lang="en-US" altLang="ko-KR" sz="1600" b="1" dirty="0">
              <a:solidFill>
                <a:schemeClr val="tx1">
                  <a:lumMod val="75000"/>
                  <a:lumOff val="25000"/>
                </a:schemeClr>
              </a:solidFill>
              <a:cs typeface="Arial" panose="020B0604020202020204" pitchFamily="34"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51521" y="1635647"/>
            <a:ext cx="3882967" cy="259228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5" name="Rectangle 14"/>
          <p:cNvSpPr/>
          <p:nvPr/>
        </p:nvSpPr>
        <p:spPr>
          <a:xfrm>
            <a:off x="557807" y="1113996"/>
            <a:ext cx="4572000" cy="338554"/>
          </a:xfrm>
          <a:prstGeom prst="rect">
            <a:avLst/>
          </a:prstGeom>
        </p:spPr>
        <p:txBody>
          <a:bodyPr>
            <a:spAutoFit/>
          </a:bodyPr>
          <a:lstStyle/>
          <a:p>
            <a:r>
              <a:rPr lang="en-US" altLang="ko-KR" sz="1600" b="1" dirty="0" smtClean="0">
                <a:solidFill>
                  <a:schemeClr val="accent1"/>
                </a:solidFill>
                <a:cs typeface="Arial" panose="020B0604020202020204" pitchFamily="34" charset="0"/>
              </a:rPr>
              <a:t>Precision : 94%</a:t>
            </a:r>
            <a:endParaRPr lang="en-US" altLang="ko-KR" sz="1600" b="1" dirty="0">
              <a:solidFill>
                <a:schemeClr val="accent1"/>
              </a:solidFill>
              <a:cs typeface="Arial" panose="020B0604020202020204" pitchFamily="34" charset="0"/>
            </a:endParaRPr>
          </a:p>
        </p:txBody>
      </p:sp>
      <p:sp>
        <p:nvSpPr>
          <p:cNvPr id="16" name="Rectangle 15"/>
          <p:cNvSpPr/>
          <p:nvPr/>
        </p:nvSpPr>
        <p:spPr>
          <a:xfrm>
            <a:off x="4732525" y="1113996"/>
            <a:ext cx="4572000" cy="338554"/>
          </a:xfrm>
          <a:prstGeom prst="rect">
            <a:avLst/>
          </a:prstGeom>
        </p:spPr>
        <p:txBody>
          <a:bodyPr>
            <a:spAutoFit/>
          </a:bodyPr>
          <a:lstStyle/>
          <a:p>
            <a:r>
              <a:rPr lang="en-US" altLang="ko-KR" sz="1600" b="1" dirty="0" smtClean="0">
                <a:solidFill>
                  <a:schemeClr val="accent1"/>
                </a:solidFill>
                <a:cs typeface="Arial" panose="020B0604020202020204" pitchFamily="34" charset="0"/>
              </a:rPr>
              <a:t>Recall</a:t>
            </a:r>
            <a:r>
              <a:rPr lang="fr-FR" altLang="ko-KR" sz="1600" b="1" dirty="0" smtClean="0">
                <a:solidFill>
                  <a:schemeClr val="accent1"/>
                </a:solidFill>
                <a:cs typeface="Arial" panose="020B0604020202020204" pitchFamily="34" charset="0"/>
              </a:rPr>
              <a:t> : 88%</a:t>
            </a:r>
            <a:endParaRPr lang="en-US" altLang="ko-KR" sz="1600" b="1" dirty="0">
              <a:solidFill>
                <a:schemeClr val="accent1"/>
              </a:solidFill>
              <a:cs typeface="Arial" panose="020B0604020202020204" pitchFamily="34" charset="0"/>
            </a:endParaRPr>
          </a:p>
        </p:txBody>
      </p:sp>
      <p:pic>
        <p:nvPicPr>
          <p:cNvPr id="3"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860033" y="1635646"/>
            <a:ext cx="4126806" cy="25922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723593" y="4371950"/>
            <a:ext cx="1933575" cy="4000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ight Arrow 3"/>
          <p:cNvSpPr/>
          <p:nvPr/>
        </p:nvSpPr>
        <p:spPr>
          <a:xfrm>
            <a:off x="4860033" y="4371950"/>
            <a:ext cx="1008112" cy="400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012160" y="4371950"/>
            <a:ext cx="4572000" cy="338554"/>
          </a:xfrm>
          <a:prstGeom prst="rect">
            <a:avLst/>
          </a:prstGeom>
        </p:spPr>
        <p:txBody>
          <a:bodyPr>
            <a:spAutoFit/>
          </a:bodyPr>
          <a:lstStyle/>
          <a:p>
            <a:r>
              <a:rPr lang="en-US" altLang="ko-KR" sz="1600" b="1" dirty="0" smtClean="0">
                <a:solidFill>
                  <a:schemeClr val="accent1"/>
                </a:solidFill>
                <a:cs typeface="Arial" panose="020B0604020202020204" pitchFamily="34" charset="0"/>
              </a:rPr>
              <a:t>90,9%</a:t>
            </a:r>
            <a:endParaRPr lang="en-US" altLang="ko-KR" sz="1600" b="1" dirty="0">
              <a:solidFill>
                <a:schemeClr val="accent1"/>
              </a:solidFill>
              <a:cs typeface="Arial" panose="020B0604020202020204" pitchFamily="34" charset="0"/>
            </a:endParaRPr>
          </a:p>
        </p:txBody>
      </p:sp>
      <p:sp>
        <p:nvSpPr>
          <p:cNvPr id="14" name="ZoneTexte 13"/>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28</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933055"/>
            <a:ext cx="9144000" cy="1368152"/>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a:off x="0" y="2933055"/>
            <a:ext cx="395536" cy="136815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 Placeholder 13"/>
          <p:cNvSpPr txBox="1"/>
          <p:nvPr/>
        </p:nvSpPr>
        <p:spPr>
          <a:xfrm>
            <a:off x="1906270" y="3051175"/>
            <a:ext cx="6411595" cy="1132205"/>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3600" b="1" dirty="0" smtClean="0">
                <a:solidFill>
                  <a:schemeClr val="bg1"/>
                </a:solidFill>
                <a:latin typeface="+mj-lt"/>
                <a:cs typeface="Arial" panose="020B0604020202020204" pitchFamily="34" charset="0"/>
              </a:rPr>
              <a:t>Data </a:t>
            </a:r>
            <a:r>
              <a:rPr lang="en-US" altLang="ko-KR" sz="3600" b="1" dirty="0">
                <a:solidFill>
                  <a:schemeClr val="bg1"/>
                </a:solidFill>
                <a:latin typeface="+mj-lt"/>
                <a:cs typeface="Arial" panose="020B0604020202020204" pitchFamily="34" charset="0"/>
                <a:sym typeface="+mn-ea"/>
              </a:rPr>
              <a:t>Visualization</a:t>
            </a:r>
            <a:endParaRPr lang="en-US" altLang="ko-KR" sz="3600" b="1" dirty="0">
              <a:solidFill>
                <a:schemeClr val="bg1"/>
              </a:solidFill>
              <a:latin typeface="+mj-lt"/>
              <a:cs typeface="Arial" panose="020B0604020202020204" pitchFamily="34" charset="0"/>
            </a:endParaRPr>
          </a:p>
        </p:txBody>
      </p:sp>
      <p:sp>
        <p:nvSpPr>
          <p:cNvPr id="5" name="Rectangle 4"/>
          <p:cNvSpPr/>
          <p:nvPr/>
        </p:nvSpPr>
        <p:spPr>
          <a:xfrm>
            <a:off x="0" y="799510"/>
            <a:ext cx="9144000" cy="36000"/>
          </a:xfrm>
          <a:prstGeom prst="rect">
            <a:avLst/>
          </a:prstGeom>
          <a:solidFill>
            <a:srgbClr val="6499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7" name="Diamond 6"/>
          <p:cNvSpPr/>
          <p:nvPr/>
        </p:nvSpPr>
        <p:spPr>
          <a:xfrm>
            <a:off x="4454382" y="656214"/>
            <a:ext cx="332753" cy="332753"/>
          </a:xfrm>
          <a:prstGeom prst="diamond">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12" name="TextBox 12"/>
          <p:cNvSpPr txBox="1"/>
          <p:nvPr/>
        </p:nvSpPr>
        <p:spPr>
          <a:xfrm>
            <a:off x="-373380" y="282893"/>
            <a:ext cx="2117090" cy="521970"/>
          </a:xfrm>
          <a:prstGeom prst="rect">
            <a:avLst/>
          </a:prstGeom>
          <a:noFill/>
        </p:spPr>
        <p:txBody>
          <a:bodyPr wrap="square" rtlCol="0" anchor="ctr">
            <a:spAutoFit/>
          </a:bodyPr>
          <a:lstStyle/>
          <a:p>
            <a:pPr algn="ctr"/>
            <a:r>
              <a:rPr lang="en-US" altLang="ko-KR" sz="1400" b="1" dirty="0">
                <a:solidFill>
                  <a:schemeClr val="accent4"/>
                </a:solidFill>
                <a:cs typeface="Arial" panose="020B0604020202020204" pitchFamily="34" charset="0"/>
                <a:sym typeface="+mn-ea"/>
              </a:rPr>
              <a:t>Introduction</a:t>
            </a:r>
            <a:endParaRPr lang="en-US" altLang="ko-KR" sz="1400" b="1" dirty="0">
              <a:solidFill>
                <a:schemeClr val="accent4"/>
              </a:solidFill>
              <a:cs typeface="Arial" panose="020B0604020202020204" pitchFamily="34" charset="0"/>
            </a:endParaRPr>
          </a:p>
          <a:p>
            <a:pPr algn="ctr"/>
            <a:endParaRPr lang="en-US" altLang="ko-KR" sz="1400" b="1" dirty="0">
              <a:solidFill>
                <a:schemeClr val="accent4"/>
              </a:solidFill>
              <a:cs typeface="Arial" panose="020B0604020202020204" pitchFamily="34" charset="0"/>
            </a:endParaRPr>
          </a:p>
        </p:txBody>
      </p:sp>
      <p:sp>
        <p:nvSpPr>
          <p:cNvPr id="15" name="TextBox 13"/>
          <p:cNvSpPr txBox="1"/>
          <p:nvPr/>
        </p:nvSpPr>
        <p:spPr>
          <a:xfrm>
            <a:off x="1214414" y="285734"/>
            <a:ext cx="2586355" cy="306705"/>
          </a:xfrm>
          <a:prstGeom prst="rect">
            <a:avLst/>
          </a:prstGeom>
          <a:noFill/>
        </p:spPr>
        <p:txBody>
          <a:bodyPr wrap="square" rtlCol="0" anchor="ctr">
            <a:spAutoFit/>
          </a:bodyPr>
          <a:lstStyle/>
          <a:p>
            <a:pPr algn="ctr"/>
            <a:r>
              <a:rPr lang="en-US" altLang="ko-KR" sz="1400" b="1" dirty="0" smtClean="0">
                <a:solidFill>
                  <a:schemeClr val="accent4"/>
                </a:solidFill>
                <a:cs typeface="Arial" panose="020B0604020202020204" pitchFamily="34" charset="0"/>
                <a:sym typeface="+mn-ea"/>
              </a:rPr>
              <a:t>Data Preprocessing</a:t>
            </a:r>
            <a:endParaRPr lang="en-US" altLang="ko-KR" sz="1400" b="1" dirty="0">
              <a:solidFill>
                <a:schemeClr val="accent4"/>
              </a:solidFill>
              <a:cs typeface="Arial" panose="020B0604020202020204" pitchFamily="34" charset="0"/>
              <a:sym typeface="+mn-ea"/>
            </a:endParaRPr>
          </a:p>
        </p:txBody>
      </p:sp>
      <p:sp>
        <p:nvSpPr>
          <p:cNvPr id="16" name="TextBox 14"/>
          <p:cNvSpPr txBox="1"/>
          <p:nvPr/>
        </p:nvSpPr>
        <p:spPr>
          <a:xfrm>
            <a:off x="3571868" y="285734"/>
            <a:ext cx="1868170" cy="307777"/>
          </a:xfrm>
          <a:prstGeom prst="rect">
            <a:avLst/>
          </a:prstGeom>
          <a:noFill/>
        </p:spPr>
        <p:txBody>
          <a:bodyPr wrap="square" rtlCol="0" anchor="ctr">
            <a:spAutoFit/>
          </a:bodyPr>
          <a:lstStyle/>
          <a:p>
            <a:pPr algn="ctr"/>
            <a:r>
              <a:rPr lang="en-US" altLang="ko-KR" sz="1400" b="1" dirty="0">
                <a:solidFill>
                  <a:schemeClr val="accent4"/>
                </a:solidFill>
                <a:cs typeface="Arial" panose="020B0604020202020204" pitchFamily="34" charset="0"/>
                <a:sym typeface="+mn-ea"/>
              </a:rPr>
              <a:t> </a:t>
            </a:r>
            <a:r>
              <a:rPr lang="en-US" altLang="ko-KR" sz="1400" b="1" dirty="0" smtClean="0">
                <a:solidFill>
                  <a:schemeClr val="accent4"/>
                </a:solidFill>
                <a:cs typeface="Arial" panose="020B0604020202020204" pitchFamily="34" charset="0"/>
                <a:sym typeface="+mn-ea"/>
              </a:rPr>
              <a:t>Data </a:t>
            </a:r>
            <a:r>
              <a:rPr lang="en-US" altLang="ko-KR" sz="1400" b="1" dirty="0" smtClean="0">
                <a:solidFill>
                  <a:schemeClr val="accent4"/>
                </a:solidFill>
                <a:cs typeface="Arial" panose="020B0604020202020204" pitchFamily="34" charset="0"/>
                <a:sym typeface="+mn-ea"/>
              </a:rPr>
              <a:t>Modeling</a:t>
            </a:r>
            <a:endParaRPr lang="en-US" altLang="ko-KR" sz="1400" b="1" dirty="0">
              <a:solidFill>
                <a:schemeClr val="accent4"/>
              </a:solidFill>
              <a:cs typeface="Arial" panose="020B0604020202020204" pitchFamily="34" charset="0"/>
              <a:sym typeface="+mn-ea"/>
            </a:endParaRPr>
          </a:p>
        </p:txBody>
      </p:sp>
      <p:sp>
        <p:nvSpPr>
          <p:cNvPr id="18" name="TextBox 16"/>
          <p:cNvSpPr txBox="1"/>
          <p:nvPr/>
        </p:nvSpPr>
        <p:spPr>
          <a:xfrm>
            <a:off x="5500694" y="285734"/>
            <a:ext cx="1701484" cy="307777"/>
          </a:xfrm>
          <a:prstGeom prst="rect">
            <a:avLst/>
          </a:prstGeom>
          <a:noFill/>
        </p:spPr>
        <p:txBody>
          <a:bodyPr wrap="square" rtlCol="0" anchor="ctr">
            <a:spAutoFit/>
          </a:bodyPr>
          <a:lstStyle/>
          <a:p>
            <a:pPr algn="ctr"/>
            <a:r>
              <a:rPr lang="en-US" altLang="ko-KR" sz="1400" b="1" dirty="0" smtClean="0">
                <a:solidFill>
                  <a:schemeClr val="accent4"/>
                </a:solidFill>
                <a:cs typeface="Arial" panose="020B0604020202020204" pitchFamily="34" charset="0"/>
                <a:sym typeface="+mn-ea"/>
              </a:rPr>
              <a:t>Data Visualization</a:t>
            </a:r>
            <a:endParaRPr lang="en-US" altLang="ko-KR" sz="1400" b="1" dirty="0">
              <a:solidFill>
                <a:schemeClr val="accent4"/>
              </a:solidFill>
              <a:cs typeface="Arial" panose="020B0604020202020204" pitchFamily="34" charset="0"/>
              <a:sym typeface="+mn-ea"/>
            </a:endParaRPr>
          </a:p>
        </p:txBody>
      </p:sp>
      <p:sp>
        <p:nvSpPr>
          <p:cNvPr id="19" name="Diamond 18"/>
          <p:cNvSpPr/>
          <p:nvPr/>
        </p:nvSpPr>
        <p:spPr>
          <a:xfrm>
            <a:off x="7984947" y="656214"/>
            <a:ext cx="332753" cy="332753"/>
          </a:xfrm>
          <a:prstGeom prst="diamond">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20" name="TextBox 16"/>
          <p:cNvSpPr txBox="1"/>
          <p:nvPr/>
        </p:nvSpPr>
        <p:spPr>
          <a:xfrm>
            <a:off x="7215206" y="142858"/>
            <a:ext cx="1799254" cy="523220"/>
          </a:xfrm>
          <a:prstGeom prst="rect">
            <a:avLst/>
          </a:prstGeom>
          <a:noFill/>
        </p:spPr>
        <p:txBody>
          <a:bodyPr wrap="square" rtlCol="0" anchor="ctr">
            <a:spAutoFit/>
          </a:bodyPr>
          <a:lstStyle/>
          <a:p>
            <a:pPr algn="ctr"/>
            <a:r>
              <a:rPr lang="en-US" altLang="ko-KR" sz="1400" b="1" dirty="0" smtClean="0">
                <a:solidFill>
                  <a:schemeClr val="accent4"/>
                </a:solidFill>
                <a:cs typeface="Arial" panose="020B0604020202020204" pitchFamily="34" charset="0"/>
                <a:sym typeface="+mn-ea"/>
              </a:rPr>
              <a:t>Conclusion And Perspectives</a:t>
            </a:r>
            <a:endParaRPr lang="en-US" altLang="ko-KR" sz="1400" b="1" dirty="0">
              <a:solidFill>
                <a:schemeClr val="accent4"/>
              </a:solidFill>
              <a:cs typeface="Arial" panose="020B0604020202020204" pitchFamily="34" charset="0"/>
              <a:sym typeface="+mn-ea"/>
            </a:endParaRPr>
          </a:p>
        </p:txBody>
      </p:sp>
      <p:sp>
        <p:nvSpPr>
          <p:cNvPr id="3" name="Diamond 2"/>
          <p:cNvSpPr/>
          <p:nvPr/>
        </p:nvSpPr>
        <p:spPr>
          <a:xfrm>
            <a:off x="422988" y="658119"/>
            <a:ext cx="332753" cy="332753"/>
          </a:xfrm>
          <a:prstGeom prst="diamond">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6" name="Diamond 5"/>
          <p:cNvSpPr/>
          <p:nvPr/>
        </p:nvSpPr>
        <p:spPr>
          <a:xfrm>
            <a:off x="2373701" y="642924"/>
            <a:ext cx="332753" cy="332753"/>
          </a:xfrm>
          <a:prstGeom prst="diamond">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8" name="Rectangle 9"/>
          <p:cNvSpPr/>
          <p:nvPr/>
        </p:nvSpPr>
        <p:spPr>
          <a:xfrm>
            <a:off x="648970" y="3384550"/>
            <a:ext cx="789940" cy="48577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Diamond 20"/>
          <p:cNvSpPr/>
          <p:nvPr/>
        </p:nvSpPr>
        <p:spPr>
          <a:xfrm>
            <a:off x="6218009" y="617478"/>
            <a:ext cx="436064" cy="436064"/>
          </a:xfrm>
          <a:prstGeom prst="diamond">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21" name="ZoneTexte 20"/>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29</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933055"/>
            <a:ext cx="9144000" cy="1368152"/>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a:off x="0" y="2933055"/>
            <a:ext cx="395536" cy="136815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 Placeholder 13"/>
          <p:cNvSpPr txBox="1"/>
          <p:nvPr/>
        </p:nvSpPr>
        <p:spPr>
          <a:xfrm>
            <a:off x="1906270" y="3051175"/>
            <a:ext cx="6411595" cy="1132205"/>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3600" b="1" dirty="0" smtClean="0">
                <a:solidFill>
                  <a:schemeClr val="bg1"/>
                </a:solidFill>
                <a:latin typeface="+mj-lt"/>
                <a:cs typeface="Arial" panose="020B0604020202020204" pitchFamily="34" charset="0"/>
                <a:sym typeface="+mn-ea"/>
              </a:rPr>
              <a:t>Introduction</a:t>
            </a:r>
            <a:endParaRPr lang="en-US" altLang="ko-KR" sz="3600" b="1" dirty="0">
              <a:solidFill>
                <a:schemeClr val="bg1"/>
              </a:solidFill>
              <a:latin typeface="+mj-lt"/>
              <a:cs typeface="Arial" panose="020B0604020202020204" pitchFamily="34" charset="0"/>
            </a:endParaRPr>
          </a:p>
        </p:txBody>
      </p:sp>
      <p:sp>
        <p:nvSpPr>
          <p:cNvPr id="5" name="Rectangle 4"/>
          <p:cNvSpPr/>
          <p:nvPr/>
        </p:nvSpPr>
        <p:spPr>
          <a:xfrm>
            <a:off x="0" y="799510"/>
            <a:ext cx="9144000" cy="36000"/>
          </a:xfrm>
          <a:prstGeom prst="rect">
            <a:avLst/>
          </a:prstGeom>
          <a:solidFill>
            <a:srgbClr val="6499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7" name="Diamond 6"/>
          <p:cNvSpPr/>
          <p:nvPr/>
        </p:nvSpPr>
        <p:spPr>
          <a:xfrm>
            <a:off x="6215074" y="642924"/>
            <a:ext cx="332753" cy="332753"/>
          </a:xfrm>
          <a:prstGeom prst="diamond">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12" name="TextBox 12"/>
          <p:cNvSpPr txBox="1"/>
          <p:nvPr/>
        </p:nvSpPr>
        <p:spPr>
          <a:xfrm>
            <a:off x="-373380" y="282893"/>
            <a:ext cx="2117090" cy="521970"/>
          </a:xfrm>
          <a:prstGeom prst="rect">
            <a:avLst/>
          </a:prstGeom>
          <a:noFill/>
        </p:spPr>
        <p:txBody>
          <a:bodyPr wrap="square" rtlCol="0" anchor="ctr">
            <a:spAutoFit/>
          </a:bodyPr>
          <a:lstStyle/>
          <a:p>
            <a:pPr algn="ctr"/>
            <a:r>
              <a:rPr lang="en-US" altLang="ko-KR" sz="1400" b="1" dirty="0">
                <a:solidFill>
                  <a:schemeClr val="accent4"/>
                </a:solidFill>
                <a:cs typeface="Arial" panose="020B0604020202020204" pitchFamily="34" charset="0"/>
                <a:sym typeface="+mn-ea"/>
              </a:rPr>
              <a:t>Introduction</a:t>
            </a:r>
            <a:endParaRPr lang="en-US" altLang="ko-KR" sz="1400" b="1" dirty="0">
              <a:solidFill>
                <a:schemeClr val="accent4"/>
              </a:solidFill>
              <a:cs typeface="Arial" panose="020B0604020202020204" pitchFamily="34" charset="0"/>
            </a:endParaRPr>
          </a:p>
          <a:p>
            <a:pPr algn="ctr"/>
            <a:endParaRPr lang="en-US" altLang="ko-KR" sz="1400" b="1" dirty="0">
              <a:solidFill>
                <a:schemeClr val="accent4"/>
              </a:solidFill>
              <a:cs typeface="Arial" panose="020B0604020202020204" pitchFamily="34" charset="0"/>
            </a:endParaRPr>
          </a:p>
        </p:txBody>
      </p:sp>
      <p:sp>
        <p:nvSpPr>
          <p:cNvPr id="15" name="TextBox 13"/>
          <p:cNvSpPr txBox="1"/>
          <p:nvPr/>
        </p:nvSpPr>
        <p:spPr>
          <a:xfrm>
            <a:off x="1214414" y="285734"/>
            <a:ext cx="2586355" cy="306705"/>
          </a:xfrm>
          <a:prstGeom prst="rect">
            <a:avLst/>
          </a:prstGeom>
          <a:noFill/>
        </p:spPr>
        <p:txBody>
          <a:bodyPr wrap="square" rtlCol="0" anchor="ctr">
            <a:spAutoFit/>
          </a:bodyPr>
          <a:lstStyle/>
          <a:p>
            <a:pPr algn="ctr"/>
            <a:r>
              <a:rPr lang="en-US" altLang="ko-KR" sz="1400" b="1" dirty="0" smtClean="0">
                <a:solidFill>
                  <a:schemeClr val="accent4"/>
                </a:solidFill>
                <a:cs typeface="Arial" panose="020B0604020202020204" pitchFamily="34" charset="0"/>
                <a:sym typeface="+mn-ea"/>
              </a:rPr>
              <a:t>Data Preprocessing</a:t>
            </a:r>
            <a:endParaRPr lang="en-US" altLang="ko-KR" sz="1400" b="1" dirty="0">
              <a:solidFill>
                <a:schemeClr val="accent4"/>
              </a:solidFill>
              <a:cs typeface="Arial" panose="020B0604020202020204" pitchFamily="34" charset="0"/>
              <a:sym typeface="+mn-ea"/>
            </a:endParaRPr>
          </a:p>
        </p:txBody>
      </p:sp>
      <p:sp>
        <p:nvSpPr>
          <p:cNvPr id="16" name="TextBox 14"/>
          <p:cNvSpPr txBox="1"/>
          <p:nvPr/>
        </p:nvSpPr>
        <p:spPr>
          <a:xfrm>
            <a:off x="3571868" y="285734"/>
            <a:ext cx="1868170" cy="307777"/>
          </a:xfrm>
          <a:prstGeom prst="rect">
            <a:avLst/>
          </a:prstGeom>
          <a:noFill/>
        </p:spPr>
        <p:txBody>
          <a:bodyPr wrap="square" rtlCol="0" anchor="ctr">
            <a:spAutoFit/>
          </a:bodyPr>
          <a:lstStyle/>
          <a:p>
            <a:pPr algn="ctr"/>
            <a:r>
              <a:rPr lang="en-US" altLang="ko-KR" sz="1400" b="1" dirty="0">
                <a:solidFill>
                  <a:schemeClr val="accent4"/>
                </a:solidFill>
                <a:cs typeface="Arial" panose="020B0604020202020204" pitchFamily="34" charset="0"/>
                <a:sym typeface="+mn-ea"/>
              </a:rPr>
              <a:t> </a:t>
            </a:r>
            <a:r>
              <a:rPr lang="en-US" altLang="ko-KR" sz="1400" b="1" dirty="0" smtClean="0">
                <a:solidFill>
                  <a:schemeClr val="accent4"/>
                </a:solidFill>
                <a:cs typeface="Arial" panose="020B0604020202020204" pitchFamily="34" charset="0"/>
                <a:sym typeface="+mn-ea"/>
              </a:rPr>
              <a:t>Data </a:t>
            </a:r>
            <a:r>
              <a:rPr lang="en-US" altLang="ko-KR" sz="1400" b="1" dirty="0" smtClean="0">
                <a:solidFill>
                  <a:schemeClr val="accent4"/>
                </a:solidFill>
                <a:cs typeface="Arial" panose="020B0604020202020204" pitchFamily="34" charset="0"/>
                <a:sym typeface="+mn-ea"/>
              </a:rPr>
              <a:t>Modeling</a:t>
            </a:r>
            <a:endParaRPr lang="en-US" altLang="ko-KR" sz="1400" b="1" dirty="0">
              <a:solidFill>
                <a:schemeClr val="accent4"/>
              </a:solidFill>
              <a:cs typeface="Arial" panose="020B0604020202020204" pitchFamily="34" charset="0"/>
              <a:sym typeface="+mn-ea"/>
            </a:endParaRPr>
          </a:p>
        </p:txBody>
      </p:sp>
      <p:sp>
        <p:nvSpPr>
          <p:cNvPr id="18" name="TextBox 16"/>
          <p:cNvSpPr txBox="1"/>
          <p:nvPr/>
        </p:nvSpPr>
        <p:spPr>
          <a:xfrm>
            <a:off x="5500694" y="285734"/>
            <a:ext cx="1701484" cy="307777"/>
          </a:xfrm>
          <a:prstGeom prst="rect">
            <a:avLst/>
          </a:prstGeom>
          <a:noFill/>
        </p:spPr>
        <p:txBody>
          <a:bodyPr wrap="square" rtlCol="0" anchor="ctr">
            <a:spAutoFit/>
          </a:bodyPr>
          <a:lstStyle/>
          <a:p>
            <a:pPr algn="ctr"/>
            <a:r>
              <a:rPr lang="en-US" altLang="ko-KR" sz="1400" b="1" dirty="0" smtClean="0">
                <a:solidFill>
                  <a:schemeClr val="accent4"/>
                </a:solidFill>
                <a:cs typeface="Arial" panose="020B0604020202020204" pitchFamily="34" charset="0"/>
                <a:sym typeface="+mn-ea"/>
              </a:rPr>
              <a:t>Data Visualization</a:t>
            </a:r>
            <a:endParaRPr lang="en-US" altLang="ko-KR" sz="1400" b="1" dirty="0">
              <a:solidFill>
                <a:schemeClr val="accent4"/>
              </a:solidFill>
              <a:cs typeface="Arial" panose="020B0604020202020204" pitchFamily="34" charset="0"/>
              <a:sym typeface="+mn-ea"/>
            </a:endParaRPr>
          </a:p>
        </p:txBody>
      </p:sp>
      <p:sp>
        <p:nvSpPr>
          <p:cNvPr id="19" name="Diamond 18"/>
          <p:cNvSpPr/>
          <p:nvPr/>
        </p:nvSpPr>
        <p:spPr>
          <a:xfrm>
            <a:off x="7984947" y="656214"/>
            <a:ext cx="332753" cy="332753"/>
          </a:xfrm>
          <a:prstGeom prst="diamond">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20" name="TextBox 16"/>
          <p:cNvSpPr txBox="1"/>
          <p:nvPr/>
        </p:nvSpPr>
        <p:spPr>
          <a:xfrm>
            <a:off x="7215206" y="142858"/>
            <a:ext cx="1799254" cy="523220"/>
          </a:xfrm>
          <a:prstGeom prst="rect">
            <a:avLst/>
          </a:prstGeom>
          <a:noFill/>
        </p:spPr>
        <p:txBody>
          <a:bodyPr wrap="square" rtlCol="0" anchor="ctr">
            <a:spAutoFit/>
          </a:bodyPr>
          <a:lstStyle/>
          <a:p>
            <a:pPr algn="ctr"/>
            <a:r>
              <a:rPr lang="en-US" altLang="ko-KR" sz="1400" b="1" dirty="0" smtClean="0">
                <a:solidFill>
                  <a:schemeClr val="accent4"/>
                </a:solidFill>
                <a:cs typeface="Arial" panose="020B0604020202020204" pitchFamily="34" charset="0"/>
                <a:sym typeface="+mn-ea"/>
              </a:rPr>
              <a:t>Conclusion And Perspectives</a:t>
            </a:r>
            <a:endParaRPr lang="en-US" altLang="ko-KR" sz="1400" b="1" dirty="0">
              <a:solidFill>
                <a:schemeClr val="accent4"/>
              </a:solidFill>
              <a:cs typeface="Arial" panose="020B0604020202020204" pitchFamily="34" charset="0"/>
              <a:sym typeface="+mn-ea"/>
            </a:endParaRPr>
          </a:p>
        </p:txBody>
      </p:sp>
      <p:sp>
        <p:nvSpPr>
          <p:cNvPr id="3" name="Diamond 2"/>
          <p:cNvSpPr/>
          <p:nvPr/>
        </p:nvSpPr>
        <p:spPr>
          <a:xfrm>
            <a:off x="2174838" y="658954"/>
            <a:ext cx="332753" cy="332753"/>
          </a:xfrm>
          <a:prstGeom prst="diamond">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6" name="Diamond 5"/>
          <p:cNvSpPr/>
          <p:nvPr/>
        </p:nvSpPr>
        <p:spPr>
          <a:xfrm>
            <a:off x="4286248" y="642924"/>
            <a:ext cx="332753" cy="332753"/>
          </a:xfrm>
          <a:prstGeom prst="diamond">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8" name="Rectangle 9"/>
          <p:cNvSpPr/>
          <p:nvPr/>
        </p:nvSpPr>
        <p:spPr>
          <a:xfrm>
            <a:off x="648970" y="3384550"/>
            <a:ext cx="789940" cy="48577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ZoneTexte 21"/>
          <p:cNvSpPr txBox="1"/>
          <p:nvPr/>
        </p:nvSpPr>
        <p:spPr>
          <a:xfrm>
            <a:off x="8618800" y="4715629"/>
            <a:ext cx="482020" cy="369332"/>
          </a:xfrm>
          <a:prstGeom prst="rect">
            <a:avLst/>
          </a:prstGeom>
          <a:noFill/>
        </p:spPr>
        <p:txBody>
          <a:bodyPr wrap="square" rtlCol="0">
            <a:spAutoFit/>
          </a:bodyPr>
          <a:lstStyle/>
          <a:p>
            <a:r>
              <a:rPr lang="en-US" b="1" dirty="0" smtClean="0">
                <a:solidFill>
                  <a:schemeClr val="accent1"/>
                </a:solidFill>
              </a:rPr>
              <a:t>3</a:t>
            </a:r>
            <a:endParaRPr lang="fr-FR" b="1" dirty="0">
              <a:solidFill>
                <a:schemeClr val="accent1"/>
              </a:solidFill>
            </a:endParaRPr>
          </a:p>
        </p:txBody>
      </p:sp>
      <p:sp>
        <p:nvSpPr>
          <p:cNvPr id="23" name="Diamond 20"/>
          <p:cNvSpPr/>
          <p:nvPr/>
        </p:nvSpPr>
        <p:spPr>
          <a:xfrm>
            <a:off x="467133" y="592439"/>
            <a:ext cx="436064" cy="436064"/>
          </a:xfrm>
          <a:prstGeom prst="diamond">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500048"/>
            <a:ext cx="9144000" cy="576064"/>
          </a:xfrm>
        </p:spPr>
        <p:txBody>
          <a:bodyPr/>
          <a:lstStyle/>
          <a:p>
            <a:r>
              <a:rPr lang="en-US" dirty="0">
                <a:solidFill>
                  <a:schemeClr val="accent2"/>
                </a:solidFill>
              </a:rPr>
              <a:t>Data </a:t>
            </a:r>
            <a:r>
              <a:rPr lang="en-US" dirty="0" smtClean="0">
                <a:solidFill>
                  <a:schemeClr val="accent2"/>
                </a:solidFill>
              </a:rPr>
              <a:t>Visualization</a:t>
            </a:r>
            <a:endParaRPr lang="ko-KR" altLang="en-US" dirty="0">
              <a:solidFill>
                <a:schemeClr val="accent2"/>
              </a:solidFill>
            </a:endParaRPr>
          </a:p>
        </p:txBody>
      </p:sp>
      <p:sp>
        <p:nvSpPr>
          <p:cNvPr id="33" name="ZoneTexte 32"/>
          <p:cNvSpPr txBox="1"/>
          <p:nvPr/>
        </p:nvSpPr>
        <p:spPr>
          <a:xfrm>
            <a:off x="500034" y="1857370"/>
            <a:ext cx="5378395" cy="1754326"/>
          </a:xfrm>
          <a:prstGeom prst="rect">
            <a:avLst/>
          </a:prstGeom>
          <a:noFill/>
        </p:spPr>
        <p:txBody>
          <a:bodyPr wrap="none" rtlCol="0">
            <a:spAutoFit/>
          </a:bodyPr>
          <a:lstStyle/>
          <a:p>
            <a:r>
              <a:rPr lang="fr-FR" dirty="0" smtClean="0"/>
              <a:t>Our </a:t>
            </a:r>
            <a:r>
              <a:rPr lang="fr-FR" dirty="0" err="1" smtClean="0"/>
              <a:t>website</a:t>
            </a:r>
            <a:r>
              <a:rPr lang="fr-FR" dirty="0" smtClean="0"/>
              <a:t> </a:t>
            </a:r>
            <a:r>
              <a:rPr lang="fr-FR" dirty="0" err="1" smtClean="0"/>
              <a:t>provides</a:t>
            </a:r>
            <a:r>
              <a:rPr lang="fr-FR" dirty="0" smtClean="0"/>
              <a:t> 2 types of data </a:t>
            </a:r>
            <a:r>
              <a:rPr lang="fr-FR" dirty="0" err="1" smtClean="0"/>
              <a:t>visualization</a:t>
            </a:r>
            <a:r>
              <a:rPr lang="fr-FR" dirty="0" smtClean="0"/>
              <a:t>:</a:t>
            </a:r>
          </a:p>
          <a:p>
            <a:endParaRPr lang="fr-FR" dirty="0" smtClean="0"/>
          </a:p>
          <a:p>
            <a:endParaRPr lang="fr-FR" dirty="0" smtClean="0"/>
          </a:p>
          <a:p>
            <a:pPr lvl="1">
              <a:buFont typeface="Arial" pitchFamily="34" charset="0"/>
              <a:buChar char="•"/>
            </a:pPr>
            <a:r>
              <a:rPr lang="fr-FR" dirty="0" smtClean="0"/>
              <a:t> User profile</a:t>
            </a:r>
          </a:p>
          <a:p>
            <a:pPr>
              <a:buFont typeface="Arial" pitchFamily="34" charset="0"/>
              <a:buChar char="•"/>
            </a:pPr>
            <a:endParaRPr lang="fr-FR" dirty="0" smtClean="0"/>
          </a:p>
          <a:p>
            <a:pPr lvl="1">
              <a:buFont typeface="Arial" pitchFamily="34" charset="0"/>
              <a:buChar char="•"/>
            </a:pPr>
            <a:r>
              <a:rPr lang="fr-FR" dirty="0" smtClean="0"/>
              <a:t> </a:t>
            </a:r>
            <a:r>
              <a:rPr lang="fr-FR" dirty="0" err="1" smtClean="0"/>
              <a:t>Admin</a:t>
            </a:r>
            <a:r>
              <a:rPr lang="fr-FR" dirty="0" smtClean="0"/>
              <a:t> </a:t>
            </a:r>
            <a:r>
              <a:rPr lang="fr-FR" dirty="0" err="1" smtClean="0"/>
              <a:t>dashboard</a:t>
            </a:r>
            <a:r>
              <a:rPr lang="fr-FR" dirty="0" smtClean="0"/>
              <a:t> </a:t>
            </a:r>
            <a:endParaRPr lang="fr-FR" dirty="0"/>
          </a:p>
        </p:txBody>
      </p:sp>
      <p:sp>
        <p:nvSpPr>
          <p:cNvPr id="4" name="ZoneTexte 3"/>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30</a:t>
            </a:r>
            <a:endParaRPr lang="fr-FR" b="1" dirty="0">
              <a:solidFill>
                <a:schemeClr val="accent1"/>
              </a:solidFill>
            </a:endParaRPr>
          </a:p>
        </p:txBody>
      </p:sp>
    </p:spTree>
    <p:extLst>
      <p:ext uri="{BB962C8B-B14F-4D97-AF65-F5344CB8AC3E}">
        <p14:creationId xmlns:p14="http://schemas.microsoft.com/office/powerpoint/2010/main" xmlns="" val="367283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xmlns="" id="{512DA7F1-3EF7-45C1-BCE3-2BA675714FCC}"/>
              </a:ext>
            </a:extLst>
          </p:cNvPr>
          <p:cNvGrpSpPr/>
          <p:nvPr/>
        </p:nvGrpSpPr>
        <p:grpSpPr>
          <a:xfrm>
            <a:off x="142844" y="642924"/>
            <a:ext cx="8858312" cy="4214842"/>
            <a:chOff x="-548507" y="477868"/>
            <a:chExt cx="11570449" cy="6357177"/>
          </a:xfrm>
        </p:grpSpPr>
        <p:sp>
          <p:nvSpPr>
            <p:cNvPr id="15" name="Freeform: Shape 5">
              <a:extLst>
                <a:ext uri="{FF2B5EF4-FFF2-40B4-BE49-F238E27FC236}">
                  <a16:creationId xmlns:a16="http://schemas.microsoft.com/office/drawing/2014/main" xmlns=""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6" name="Freeform: Shape 7">
              <a:extLst>
                <a:ext uri="{FF2B5EF4-FFF2-40B4-BE49-F238E27FC236}">
                  <a16:creationId xmlns:a16="http://schemas.microsoft.com/office/drawing/2014/main" xmlns=""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7" name="Freeform: Shape 8">
              <a:extLst>
                <a:ext uri="{FF2B5EF4-FFF2-40B4-BE49-F238E27FC236}">
                  <a16:creationId xmlns:a16="http://schemas.microsoft.com/office/drawing/2014/main" xmlns=""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8" name="Freeform: Shape 9">
              <a:extLst>
                <a:ext uri="{FF2B5EF4-FFF2-40B4-BE49-F238E27FC236}">
                  <a16:creationId xmlns:a16="http://schemas.microsoft.com/office/drawing/2014/main" xmlns=""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9" name="Freeform: Shape 10">
              <a:extLst>
                <a:ext uri="{FF2B5EF4-FFF2-40B4-BE49-F238E27FC236}">
                  <a16:creationId xmlns:a16="http://schemas.microsoft.com/office/drawing/2014/main" xmlns=""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3" name="Group 11">
              <a:extLst>
                <a:ext uri="{FF2B5EF4-FFF2-40B4-BE49-F238E27FC236}">
                  <a16:creationId xmlns:a16="http://schemas.microsoft.com/office/drawing/2014/main" xmlns="" id="{EAF740BF-E515-4F76-86CB-C12B40CF866C}"/>
                </a:ext>
              </a:extLst>
            </p:cNvPr>
            <p:cNvGrpSpPr/>
            <p:nvPr/>
          </p:nvGrpSpPr>
          <p:grpSpPr>
            <a:xfrm>
              <a:off x="1606" y="6382978"/>
              <a:ext cx="413937" cy="115242"/>
              <a:chOff x="5955" y="6353672"/>
              <a:chExt cx="413937" cy="115242"/>
            </a:xfrm>
          </p:grpSpPr>
          <p:sp>
            <p:nvSpPr>
              <p:cNvPr id="25" name="Rectangle: Rounded Corners 16">
                <a:extLst>
                  <a:ext uri="{FF2B5EF4-FFF2-40B4-BE49-F238E27FC236}">
                    <a16:creationId xmlns:a16="http://schemas.microsoft.com/office/drawing/2014/main" xmlns=""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17">
                <a:extLst>
                  <a:ext uri="{FF2B5EF4-FFF2-40B4-BE49-F238E27FC236}">
                    <a16:creationId xmlns:a16="http://schemas.microsoft.com/office/drawing/2014/main" xmlns=""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12">
              <a:extLst>
                <a:ext uri="{FF2B5EF4-FFF2-40B4-BE49-F238E27FC236}">
                  <a16:creationId xmlns:a16="http://schemas.microsoft.com/office/drawing/2014/main" xmlns="" id="{086B8C90-0D43-4598-9E81-6DAFE7B79EBD}"/>
                </a:ext>
              </a:extLst>
            </p:cNvPr>
            <p:cNvGrpSpPr/>
            <p:nvPr/>
          </p:nvGrpSpPr>
          <p:grpSpPr>
            <a:xfrm>
              <a:off x="9855291" y="6381600"/>
              <a:ext cx="885989" cy="115242"/>
              <a:chOff x="5955" y="6353672"/>
              <a:chExt cx="413937" cy="115242"/>
            </a:xfrm>
          </p:grpSpPr>
          <p:sp>
            <p:nvSpPr>
              <p:cNvPr id="23" name="Rectangle: Rounded Corners 14">
                <a:extLst>
                  <a:ext uri="{FF2B5EF4-FFF2-40B4-BE49-F238E27FC236}">
                    <a16:creationId xmlns:a16="http://schemas.microsoft.com/office/drawing/2014/main" xmlns=""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15">
                <a:extLst>
                  <a:ext uri="{FF2B5EF4-FFF2-40B4-BE49-F238E27FC236}">
                    <a16:creationId xmlns:a16="http://schemas.microsoft.com/office/drawing/2014/main" xmlns=""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Freeform: Shape 13">
              <a:extLst>
                <a:ext uri="{FF2B5EF4-FFF2-40B4-BE49-F238E27FC236}">
                  <a16:creationId xmlns:a16="http://schemas.microsoft.com/office/drawing/2014/main" xmlns=""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9218" name="Picture 2" descr="Aucune description disponible."/>
          <p:cNvPicPr>
            <a:picLocks noChangeAspect="1" noChangeArrowheads="1"/>
          </p:cNvPicPr>
          <p:nvPr/>
        </p:nvPicPr>
        <p:blipFill>
          <a:blip r:embed="rId3"/>
          <a:srcRect/>
          <a:stretch>
            <a:fillRect/>
          </a:stretch>
        </p:blipFill>
        <p:spPr bwMode="auto">
          <a:xfrm>
            <a:off x="1428728" y="857238"/>
            <a:ext cx="6286544" cy="3429023"/>
          </a:xfrm>
          <a:prstGeom prst="rect">
            <a:avLst/>
          </a:prstGeom>
          <a:noFill/>
        </p:spPr>
      </p:pic>
      <p:sp>
        <p:nvSpPr>
          <p:cNvPr id="28" name="Text Placeholder 1"/>
          <p:cNvSpPr>
            <a:spLocks noGrp="1"/>
          </p:cNvSpPr>
          <p:nvPr>
            <p:ph type="body" sz="quarter" idx="10"/>
          </p:nvPr>
        </p:nvSpPr>
        <p:spPr>
          <a:xfrm>
            <a:off x="0" y="0"/>
            <a:ext cx="9144000" cy="576064"/>
          </a:xfrm>
        </p:spPr>
        <p:txBody>
          <a:bodyPr/>
          <a:lstStyle/>
          <a:p>
            <a:r>
              <a:rPr lang="en-US" dirty="0" smtClean="0">
                <a:solidFill>
                  <a:schemeClr val="accent2"/>
                </a:solidFill>
              </a:rPr>
              <a:t>User Profile</a:t>
            </a:r>
            <a:endParaRPr lang="ko-KR" altLang="en-US" dirty="0">
              <a:solidFill>
                <a:schemeClr val="accent2"/>
              </a:solidFill>
            </a:endParaRPr>
          </a:p>
        </p:txBody>
      </p:sp>
      <p:sp>
        <p:nvSpPr>
          <p:cNvPr id="20" name="ZoneTexte 19"/>
          <p:cNvSpPr txBox="1"/>
          <p:nvPr/>
        </p:nvSpPr>
        <p:spPr>
          <a:xfrm>
            <a:off x="8572528" y="4774168"/>
            <a:ext cx="571472" cy="369332"/>
          </a:xfrm>
          <a:prstGeom prst="rect">
            <a:avLst/>
          </a:prstGeom>
          <a:noFill/>
        </p:spPr>
        <p:txBody>
          <a:bodyPr wrap="square" rtlCol="0">
            <a:spAutoFit/>
          </a:bodyPr>
          <a:lstStyle/>
          <a:p>
            <a:r>
              <a:rPr lang="en-US" b="1" dirty="0" smtClean="0">
                <a:solidFill>
                  <a:schemeClr val="accent1"/>
                </a:solidFill>
              </a:rPr>
              <a:t>31</a:t>
            </a:r>
            <a:endParaRPr lang="fr-FR" b="1" dirty="0">
              <a:solidFill>
                <a:schemeClr val="accent1"/>
              </a:solidFill>
            </a:endParaRPr>
          </a:p>
        </p:txBody>
      </p:sp>
    </p:spTree>
    <p:extLst>
      <p:ext uri="{BB962C8B-B14F-4D97-AF65-F5344CB8AC3E}">
        <p14:creationId xmlns:p14="http://schemas.microsoft.com/office/powerpoint/2010/main" xmlns="" val="742278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xmlns="" id="{512DA7F1-3EF7-45C1-BCE3-2BA675714FCC}"/>
              </a:ext>
            </a:extLst>
          </p:cNvPr>
          <p:cNvGrpSpPr/>
          <p:nvPr/>
        </p:nvGrpSpPr>
        <p:grpSpPr>
          <a:xfrm>
            <a:off x="142844" y="642924"/>
            <a:ext cx="8858312" cy="4214842"/>
            <a:chOff x="-548507" y="477868"/>
            <a:chExt cx="11570449" cy="6357177"/>
          </a:xfrm>
        </p:grpSpPr>
        <p:sp>
          <p:nvSpPr>
            <p:cNvPr id="11" name="Freeform: Shape 5">
              <a:extLst>
                <a:ext uri="{FF2B5EF4-FFF2-40B4-BE49-F238E27FC236}">
                  <a16:creationId xmlns:a16="http://schemas.microsoft.com/office/drawing/2014/main" xmlns=""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 name="Freeform: Shape 7">
              <a:extLst>
                <a:ext uri="{FF2B5EF4-FFF2-40B4-BE49-F238E27FC236}">
                  <a16:creationId xmlns:a16="http://schemas.microsoft.com/office/drawing/2014/main" xmlns=""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3" name="Freeform: Shape 8">
              <a:extLst>
                <a:ext uri="{FF2B5EF4-FFF2-40B4-BE49-F238E27FC236}">
                  <a16:creationId xmlns:a16="http://schemas.microsoft.com/office/drawing/2014/main" xmlns=""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4" name="Freeform: Shape 9">
              <a:extLst>
                <a:ext uri="{FF2B5EF4-FFF2-40B4-BE49-F238E27FC236}">
                  <a16:creationId xmlns:a16="http://schemas.microsoft.com/office/drawing/2014/main" xmlns=""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 name="Freeform: Shape 10">
              <a:extLst>
                <a:ext uri="{FF2B5EF4-FFF2-40B4-BE49-F238E27FC236}">
                  <a16:creationId xmlns:a16="http://schemas.microsoft.com/office/drawing/2014/main" xmlns=""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3" name="Group 11">
              <a:extLst>
                <a:ext uri="{FF2B5EF4-FFF2-40B4-BE49-F238E27FC236}">
                  <a16:creationId xmlns:a16="http://schemas.microsoft.com/office/drawing/2014/main" xmlns="" id="{EAF740BF-E515-4F76-86CB-C12B40CF866C}"/>
                </a:ext>
              </a:extLst>
            </p:cNvPr>
            <p:cNvGrpSpPr/>
            <p:nvPr/>
          </p:nvGrpSpPr>
          <p:grpSpPr>
            <a:xfrm>
              <a:off x="1606" y="6382978"/>
              <a:ext cx="413937" cy="115242"/>
              <a:chOff x="5955" y="6353672"/>
              <a:chExt cx="413937" cy="115242"/>
            </a:xfrm>
          </p:grpSpPr>
          <p:sp>
            <p:nvSpPr>
              <p:cNvPr id="23" name="Rectangle: Rounded Corners 16">
                <a:extLst>
                  <a:ext uri="{FF2B5EF4-FFF2-40B4-BE49-F238E27FC236}">
                    <a16:creationId xmlns:a16="http://schemas.microsoft.com/office/drawing/2014/main" xmlns=""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17">
                <a:extLst>
                  <a:ext uri="{FF2B5EF4-FFF2-40B4-BE49-F238E27FC236}">
                    <a16:creationId xmlns:a16="http://schemas.microsoft.com/office/drawing/2014/main" xmlns=""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12">
              <a:extLst>
                <a:ext uri="{FF2B5EF4-FFF2-40B4-BE49-F238E27FC236}">
                  <a16:creationId xmlns:a16="http://schemas.microsoft.com/office/drawing/2014/main" xmlns="" id="{086B8C90-0D43-4598-9E81-6DAFE7B79EBD}"/>
                </a:ext>
              </a:extLst>
            </p:cNvPr>
            <p:cNvGrpSpPr/>
            <p:nvPr/>
          </p:nvGrpSpPr>
          <p:grpSpPr>
            <a:xfrm>
              <a:off x="9855291" y="6381600"/>
              <a:ext cx="885989" cy="115242"/>
              <a:chOff x="5955" y="6353672"/>
              <a:chExt cx="413937" cy="115242"/>
            </a:xfrm>
          </p:grpSpPr>
          <p:sp>
            <p:nvSpPr>
              <p:cNvPr id="19" name="Rectangle: Rounded Corners 14">
                <a:extLst>
                  <a:ext uri="{FF2B5EF4-FFF2-40B4-BE49-F238E27FC236}">
                    <a16:creationId xmlns:a16="http://schemas.microsoft.com/office/drawing/2014/main" xmlns=""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5">
                <a:extLst>
                  <a:ext uri="{FF2B5EF4-FFF2-40B4-BE49-F238E27FC236}">
                    <a16:creationId xmlns:a16="http://schemas.microsoft.com/office/drawing/2014/main" xmlns=""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3">
              <a:extLst>
                <a:ext uri="{FF2B5EF4-FFF2-40B4-BE49-F238E27FC236}">
                  <a16:creationId xmlns:a16="http://schemas.microsoft.com/office/drawing/2014/main" xmlns=""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6" name="Text Placeholder 1"/>
          <p:cNvSpPr>
            <a:spLocks noGrp="1"/>
          </p:cNvSpPr>
          <p:nvPr>
            <p:ph type="body" sz="quarter" idx="10"/>
          </p:nvPr>
        </p:nvSpPr>
        <p:spPr>
          <a:xfrm>
            <a:off x="0" y="0"/>
            <a:ext cx="9144000" cy="576064"/>
          </a:xfrm>
        </p:spPr>
        <p:txBody>
          <a:bodyPr/>
          <a:lstStyle/>
          <a:p>
            <a:r>
              <a:rPr lang="en-US" dirty="0" smtClean="0">
                <a:solidFill>
                  <a:schemeClr val="accent2"/>
                </a:solidFill>
              </a:rPr>
              <a:t>Admin Dashboard</a:t>
            </a:r>
            <a:endParaRPr lang="ko-KR" altLang="en-US" dirty="0">
              <a:solidFill>
                <a:schemeClr val="accent2"/>
              </a:solidFill>
            </a:endParaRPr>
          </a:p>
        </p:txBody>
      </p:sp>
      <p:pic>
        <p:nvPicPr>
          <p:cNvPr id="7169" name="Picture 1"/>
          <p:cNvPicPr>
            <a:picLocks noChangeAspect="1" noChangeArrowheads="1"/>
          </p:cNvPicPr>
          <p:nvPr/>
        </p:nvPicPr>
        <p:blipFill>
          <a:blip r:embed="rId3"/>
          <a:srcRect/>
          <a:stretch>
            <a:fillRect/>
          </a:stretch>
        </p:blipFill>
        <p:spPr bwMode="auto">
          <a:xfrm>
            <a:off x="1428728" y="857239"/>
            <a:ext cx="6286544" cy="3429023"/>
          </a:xfrm>
          <a:prstGeom prst="rect">
            <a:avLst/>
          </a:prstGeom>
          <a:noFill/>
          <a:ln w="9525">
            <a:noFill/>
            <a:miter lim="800000"/>
            <a:headEnd/>
            <a:tailEnd/>
          </a:ln>
          <a:effectLst/>
        </p:spPr>
      </p:pic>
      <p:sp>
        <p:nvSpPr>
          <p:cNvPr id="28" name="Ellipse 27"/>
          <p:cNvSpPr/>
          <p:nvPr/>
        </p:nvSpPr>
        <p:spPr>
          <a:xfrm>
            <a:off x="1643042" y="1071552"/>
            <a:ext cx="1143008" cy="857256"/>
          </a:xfrm>
          <a:prstGeom prst="ellipse">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1" name="ZoneTexte 20"/>
          <p:cNvSpPr txBox="1"/>
          <p:nvPr/>
        </p:nvSpPr>
        <p:spPr>
          <a:xfrm>
            <a:off x="8572528" y="4774168"/>
            <a:ext cx="571472" cy="369332"/>
          </a:xfrm>
          <a:prstGeom prst="rect">
            <a:avLst/>
          </a:prstGeom>
          <a:noFill/>
        </p:spPr>
        <p:txBody>
          <a:bodyPr wrap="square" rtlCol="0">
            <a:spAutoFit/>
          </a:bodyPr>
          <a:lstStyle/>
          <a:p>
            <a:r>
              <a:rPr lang="en-US" b="1" dirty="0" smtClean="0">
                <a:solidFill>
                  <a:schemeClr val="accent1"/>
                </a:solidFill>
              </a:rPr>
              <a:t>32</a:t>
            </a:r>
            <a:endParaRPr lang="fr-FR" b="1" dirty="0">
              <a:solidFill>
                <a:schemeClr val="accent1"/>
              </a:solidFill>
            </a:endParaRPr>
          </a:p>
        </p:txBody>
      </p:sp>
    </p:spTree>
    <p:extLst>
      <p:ext uri="{BB962C8B-B14F-4D97-AF65-F5344CB8AC3E}">
        <p14:creationId xmlns:p14="http://schemas.microsoft.com/office/powerpoint/2010/main" xmlns="" val="33941009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xmlns="" id="{512DA7F1-3EF7-45C1-BCE3-2BA675714FCC}"/>
              </a:ext>
            </a:extLst>
          </p:cNvPr>
          <p:cNvGrpSpPr/>
          <p:nvPr/>
        </p:nvGrpSpPr>
        <p:grpSpPr>
          <a:xfrm>
            <a:off x="142844" y="642924"/>
            <a:ext cx="8858312" cy="4214842"/>
            <a:chOff x="-548507" y="477868"/>
            <a:chExt cx="11570449" cy="6357177"/>
          </a:xfrm>
        </p:grpSpPr>
        <p:sp>
          <p:nvSpPr>
            <p:cNvPr id="11" name="Freeform: Shape 5">
              <a:extLst>
                <a:ext uri="{FF2B5EF4-FFF2-40B4-BE49-F238E27FC236}">
                  <a16:creationId xmlns:a16="http://schemas.microsoft.com/office/drawing/2014/main" xmlns=""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 name="Freeform: Shape 7">
              <a:extLst>
                <a:ext uri="{FF2B5EF4-FFF2-40B4-BE49-F238E27FC236}">
                  <a16:creationId xmlns:a16="http://schemas.microsoft.com/office/drawing/2014/main" xmlns=""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3" name="Freeform: Shape 8">
              <a:extLst>
                <a:ext uri="{FF2B5EF4-FFF2-40B4-BE49-F238E27FC236}">
                  <a16:creationId xmlns:a16="http://schemas.microsoft.com/office/drawing/2014/main" xmlns=""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4" name="Freeform: Shape 9">
              <a:extLst>
                <a:ext uri="{FF2B5EF4-FFF2-40B4-BE49-F238E27FC236}">
                  <a16:creationId xmlns:a16="http://schemas.microsoft.com/office/drawing/2014/main" xmlns=""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 name="Freeform: Shape 10">
              <a:extLst>
                <a:ext uri="{FF2B5EF4-FFF2-40B4-BE49-F238E27FC236}">
                  <a16:creationId xmlns:a16="http://schemas.microsoft.com/office/drawing/2014/main" xmlns=""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3" name="Group 11">
              <a:extLst>
                <a:ext uri="{FF2B5EF4-FFF2-40B4-BE49-F238E27FC236}">
                  <a16:creationId xmlns:a16="http://schemas.microsoft.com/office/drawing/2014/main" xmlns="" id="{EAF740BF-E515-4F76-86CB-C12B40CF866C}"/>
                </a:ext>
              </a:extLst>
            </p:cNvPr>
            <p:cNvGrpSpPr/>
            <p:nvPr/>
          </p:nvGrpSpPr>
          <p:grpSpPr>
            <a:xfrm>
              <a:off x="1606" y="6382978"/>
              <a:ext cx="413937" cy="115242"/>
              <a:chOff x="5955" y="6353672"/>
              <a:chExt cx="413937" cy="115242"/>
            </a:xfrm>
          </p:grpSpPr>
          <p:sp>
            <p:nvSpPr>
              <p:cNvPr id="23" name="Rectangle: Rounded Corners 16">
                <a:extLst>
                  <a:ext uri="{FF2B5EF4-FFF2-40B4-BE49-F238E27FC236}">
                    <a16:creationId xmlns:a16="http://schemas.microsoft.com/office/drawing/2014/main" xmlns=""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17">
                <a:extLst>
                  <a:ext uri="{FF2B5EF4-FFF2-40B4-BE49-F238E27FC236}">
                    <a16:creationId xmlns:a16="http://schemas.microsoft.com/office/drawing/2014/main" xmlns=""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12">
              <a:extLst>
                <a:ext uri="{FF2B5EF4-FFF2-40B4-BE49-F238E27FC236}">
                  <a16:creationId xmlns:a16="http://schemas.microsoft.com/office/drawing/2014/main" xmlns="" id="{086B8C90-0D43-4598-9E81-6DAFE7B79EBD}"/>
                </a:ext>
              </a:extLst>
            </p:cNvPr>
            <p:cNvGrpSpPr/>
            <p:nvPr/>
          </p:nvGrpSpPr>
          <p:grpSpPr>
            <a:xfrm>
              <a:off x="9855291" y="6381600"/>
              <a:ext cx="885989" cy="115242"/>
              <a:chOff x="5955" y="6353672"/>
              <a:chExt cx="413937" cy="115242"/>
            </a:xfrm>
          </p:grpSpPr>
          <p:sp>
            <p:nvSpPr>
              <p:cNvPr id="19" name="Rectangle: Rounded Corners 14">
                <a:extLst>
                  <a:ext uri="{FF2B5EF4-FFF2-40B4-BE49-F238E27FC236}">
                    <a16:creationId xmlns:a16="http://schemas.microsoft.com/office/drawing/2014/main" xmlns=""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5">
                <a:extLst>
                  <a:ext uri="{FF2B5EF4-FFF2-40B4-BE49-F238E27FC236}">
                    <a16:creationId xmlns:a16="http://schemas.microsoft.com/office/drawing/2014/main" xmlns=""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3">
              <a:extLst>
                <a:ext uri="{FF2B5EF4-FFF2-40B4-BE49-F238E27FC236}">
                  <a16:creationId xmlns:a16="http://schemas.microsoft.com/office/drawing/2014/main" xmlns=""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6" name="Text Placeholder 1"/>
          <p:cNvSpPr>
            <a:spLocks noGrp="1"/>
          </p:cNvSpPr>
          <p:nvPr>
            <p:ph type="body" sz="quarter" idx="10"/>
          </p:nvPr>
        </p:nvSpPr>
        <p:spPr>
          <a:xfrm>
            <a:off x="0" y="0"/>
            <a:ext cx="9144000" cy="576064"/>
          </a:xfrm>
        </p:spPr>
        <p:txBody>
          <a:bodyPr/>
          <a:lstStyle/>
          <a:p>
            <a:r>
              <a:rPr lang="en-US" dirty="0" smtClean="0">
                <a:solidFill>
                  <a:schemeClr val="accent2"/>
                </a:solidFill>
              </a:rPr>
              <a:t>Admin Dashboard</a:t>
            </a:r>
            <a:endParaRPr lang="ko-KR" altLang="en-US" dirty="0">
              <a:solidFill>
                <a:schemeClr val="accent2"/>
              </a:solidFill>
            </a:endParaRPr>
          </a:p>
        </p:txBody>
      </p:sp>
      <p:pic>
        <p:nvPicPr>
          <p:cNvPr id="7169" name="Picture 1"/>
          <p:cNvPicPr>
            <a:picLocks noChangeAspect="1" noChangeArrowheads="1"/>
          </p:cNvPicPr>
          <p:nvPr/>
        </p:nvPicPr>
        <p:blipFill>
          <a:blip r:embed="rId3"/>
          <a:srcRect/>
          <a:stretch>
            <a:fillRect/>
          </a:stretch>
        </p:blipFill>
        <p:spPr bwMode="auto">
          <a:xfrm>
            <a:off x="1428728" y="857239"/>
            <a:ext cx="6286544" cy="3429023"/>
          </a:xfrm>
          <a:prstGeom prst="rect">
            <a:avLst/>
          </a:prstGeom>
          <a:noFill/>
          <a:ln w="9525">
            <a:noFill/>
            <a:miter lim="800000"/>
            <a:headEnd/>
            <a:tailEnd/>
          </a:ln>
          <a:effectLst/>
        </p:spPr>
      </p:pic>
      <p:sp>
        <p:nvSpPr>
          <p:cNvPr id="17" name="ZoneTexte 16"/>
          <p:cNvSpPr txBox="1"/>
          <p:nvPr/>
        </p:nvSpPr>
        <p:spPr>
          <a:xfrm>
            <a:off x="8572528" y="4774168"/>
            <a:ext cx="571472" cy="369332"/>
          </a:xfrm>
          <a:prstGeom prst="rect">
            <a:avLst/>
          </a:prstGeom>
          <a:noFill/>
        </p:spPr>
        <p:txBody>
          <a:bodyPr wrap="square" rtlCol="0">
            <a:spAutoFit/>
          </a:bodyPr>
          <a:lstStyle/>
          <a:p>
            <a:r>
              <a:rPr lang="en-US" b="1" dirty="0" smtClean="0">
                <a:solidFill>
                  <a:schemeClr val="accent1"/>
                </a:solidFill>
              </a:rPr>
              <a:t>33</a:t>
            </a:r>
            <a:endParaRPr lang="fr-FR" b="1" dirty="0">
              <a:solidFill>
                <a:schemeClr val="accent1"/>
              </a:solidFill>
            </a:endParaRPr>
          </a:p>
        </p:txBody>
      </p:sp>
    </p:spTree>
    <p:extLst>
      <p:ext uri="{BB962C8B-B14F-4D97-AF65-F5344CB8AC3E}">
        <p14:creationId xmlns:p14="http://schemas.microsoft.com/office/powerpoint/2010/main" xmlns="" val="33941009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xmlns="" id="{512DA7F1-3EF7-45C1-BCE3-2BA675714FCC}"/>
              </a:ext>
            </a:extLst>
          </p:cNvPr>
          <p:cNvGrpSpPr/>
          <p:nvPr/>
        </p:nvGrpSpPr>
        <p:grpSpPr>
          <a:xfrm>
            <a:off x="142844" y="642924"/>
            <a:ext cx="8858312" cy="4214842"/>
            <a:chOff x="-548507" y="477868"/>
            <a:chExt cx="11570449" cy="6357177"/>
          </a:xfrm>
        </p:grpSpPr>
        <p:sp>
          <p:nvSpPr>
            <p:cNvPr id="11" name="Freeform: Shape 5">
              <a:extLst>
                <a:ext uri="{FF2B5EF4-FFF2-40B4-BE49-F238E27FC236}">
                  <a16:creationId xmlns:a16="http://schemas.microsoft.com/office/drawing/2014/main" xmlns=""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 name="Freeform: Shape 7">
              <a:extLst>
                <a:ext uri="{FF2B5EF4-FFF2-40B4-BE49-F238E27FC236}">
                  <a16:creationId xmlns:a16="http://schemas.microsoft.com/office/drawing/2014/main" xmlns=""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3" name="Freeform: Shape 8">
              <a:extLst>
                <a:ext uri="{FF2B5EF4-FFF2-40B4-BE49-F238E27FC236}">
                  <a16:creationId xmlns:a16="http://schemas.microsoft.com/office/drawing/2014/main" xmlns=""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4" name="Freeform: Shape 9">
              <a:extLst>
                <a:ext uri="{FF2B5EF4-FFF2-40B4-BE49-F238E27FC236}">
                  <a16:creationId xmlns:a16="http://schemas.microsoft.com/office/drawing/2014/main" xmlns=""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 name="Freeform: Shape 10">
              <a:extLst>
                <a:ext uri="{FF2B5EF4-FFF2-40B4-BE49-F238E27FC236}">
                  <a16:creationId xmlns:a16="http://schemas.microsoft.com/office/drawing/2014/main" xmlns=""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3" name="Group 11">
              <a:extLst>
                <a:ext uri="{FF2B5EF4-FFF2-40B4-BE49-F238E27FC236}">
                  <a16:creationId xmlns:a16="http://schemas.microsoft.com/office/drawing/2014/main" xmlns="" id="{EAF740BF-E515-4F76-86CB-C12B40CF866C}"/>
                </a:ext>
              </a:extLst>
            </p:cNvPr>
            <p:cNvGrpSpPr/>
            <p:nvPr/>
          </p:nvGrpSpPr>
          <p:grpSpPr>
            <a:xfrm>
              <a:off x="1606" y="6382978"/>
              <a:ext cx="413937" cy="115242"/>
              <a:chOff x="5955" y="6353672"/>
              <a:chExt cx="413937" cy="115242"/>
            </a:xfrm>
          </p:grpSpPr>
          <p:sp>
            <p:nvSpPr>
              <p:cNvPr id="23" name="Rectangle: Rounded Corners 16">
                <a:extLst>
                  <a:ext uri="{FF2B5EF4-FFF2-40B4-BE49-F238E27FC236}">
                    <a16:creationId xmlns:a16="http://schemas.microsoft.com/office/drawing/2014/main" xmlns=""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17">
                <a:extLst>
                  <a:ext uri="{FF2B5EF4-FFF2-40B4-BE49-F238E27FC236}">
                    <a16:creationId xmlns:a16="http://schemas.microsoft.com/office/drawing/2014/main" xmlns=""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12">
              <a:extLst>
                <a:ext uri="{FF2B5EF4-FFF2-40B4-BE49-F238E27FC236}">
                  <a16:creationId xmlns:a16="http://schemas.microsoft.com/office/drawing/2014/main" xmlns="" id="{086B8C90-0D43-4598-9E81-6DAFE7B79EBD}"/>
                </a:ext>
              </a:extLst>
            </p:cNvPr>
            <p:cNvGrpSpPr/>
            <p:nvPr/>
          </p:nvGrpSpPr>
          <p:grpSpPr>
            <a:xfrm>
              <a:off x="9855291" y="6381600"/>
              <a:ext cx="885989" cy="115242"/>
              <a:chOff x="5955" y="6353672"/>
              <a:chExt cx="413937" cy="115242"/>
            </a:xfrm>
          </p:grpSpPr>
          <p:sp>
            <p:nvSpPr>
              <p:cNvPr id="19" name="Rectangle: Rounded Corners 14">
                <a:extLst>
                  <a:ext uri="{FF2B5EF4-FFF2-40B4-BE49-F238E27FC236}">
                    <a16:creationId xmlns:a16="http://schemas.microsoft.com/office/drawing/2014/main" xmlns=""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5">
                <a:extLst>
                  <a:ext uri="{FF2B5EF4-FFF2-40B4-BE49-F238E27FC236}">
                    <a16:creationId xmlns:a16="http://schemas.microsoft.com/office/drawing/2014/main" xmlns=""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3">
              <a:extLst>
                <a:ext uri="{FF2B5EF4-FFF2-40B4-BE49-F238E27FC236}">
                  <a16:creationId xmlns:a16="http://schemas.microsoft.com/office/drawing/2014/main" xmlns=""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6" name="Text Placeholder 1"/>
          <p:cNvSpPr>
            <a:spLocks noGrp="1"/>
          </p:cNvSpPr>
          <p:nvPr>
            <p:ph type="body" sz="quarter" idx="10"/>
          </p:nvPr>
        </p:nvSpPr>
        <p:spPr>
          <a:xfrm>
            <a:off x="0" y="0"/>
            <a:ext cx="9144000" cy="576064"/>
          </a:xfrm>
        </p:spPr>
        <p:txBody>
          <a:bodyPr/>
          <a:lstStyle/>
          <a:p>
            <a:r>
              <a:rPr lang="en-US" dirty="0" smtClean="0">
                <a:solidFill>
                  <a:schemeClr val="accent2"/>
                </a:solidFill>
              </a:rPr>
              <a:t>Admin Dashboard</a:t>
            </a:r>
            <a:endParaRPr lang="ko-KR" altLang="en-US" dirty="0">
              <a:solidFill>
                <a:schemeClr val="accent2"/>
              </a:solidFill>
            </a:endParaRPr>
          </a:p>
        </p:txBody>
      </p:sp>
      <p:pic>
        <p:nvPicPr>
          <p:cNvPr id="33794" name="Picture 2"/>
          <p:cNvPicPr>
            <a:picLocks noChangeAspect="1" noChangeArrowheads="1"/>
          </p:cNvPicPr>
          <p:nvPr/>
        </p:nvPicPr>
        <p:blipFill>
          <a:blip r:embed="rId3"/>
          <a:srcRect/>
          <a:stretch>
            <a:fillRect/>
          </a:stretch>
        </p:blipFill>
        <p:spPr bwMode="auto">
          <a:xfrm>
            <a:off x="1428728" y="857238"/>
            <a:ext cx="6356372" cy="3429024"/>
          </a:xfrm>
          <a:prstGeom prst="rect">
            <a:avLst/>
          </a:prstGeom>
          <a:noFill/>
          <a:ln w="9525">
            <a:noFill/>
            <a:miter lim="800000"/>
            <a:headEnd/>
            <a:tailEnd/>
          </a:ln>
          <a:effectLst/>
        </p:spPr>
      </p:pic>
      <p:sp>
        <p:nvSpPr>
          <p:cNvPr id="17" name="ZoneTexte 16"/>
          <p:cNvSpPr txBox="1"/>
          <p:nvPr/>
        </p:nvSpPr>
        <p:spPr>
          <a:xfrm>
            <a:off x="8572528" y="4774168"/>
            <a:ext cx="571472" cy="369332"/>
          </a:xfrm>
          <a:prstGeom prst="rect">
            <a:avLst/>
          </a:prstGeom>
          <a:noFill/>
        </p:spPr>
        <p:txBody>
          <a:bodyPr wrap="square" rtlCol="0">
            <a:spAutoFit/>
          </a:bodyPr>
          <a:lstStyle/>
          <a:p>
            <a:r>
              <a:rPr lang="en-US" b="1" dirty="0" smtClean="0">
                <a:solidFill>
                  <a:schemeClr val="accent1"/>
                </a:solidFill>
              </a:rPr>
              <a:t>34</a:t>
            </a:r>
            <a:endParaRPr lang="fr-FR" b="1" dirty="0">
              <a:solidFill>
                <a:schemeClr val="accent1"/>
              </a:solidFill>
            </a:endParaRPr>
          </a:p>
        </p:txBody>
      </p:sp>
    </p:spTree>
    <p:extLst>
      <p:ext uri="{BB962C8B-B14F-4D97-AF65-F5344CB8AC3E}">
        <p14:creationId xmlns:p14="http://schemas.microsoft.com/office/powerpoint/2010/main" xmlns="" val="33941009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xmlns="" id="{512DA7F1-3EF7-45C1-BCE3-2BA675714FCC}"/>
              </a:ext>
            </a:extLst>
          </p:cNvPr>
          <p:cNvGrpSpPr/>
          <p:nvPr/>
        </p:nvGrpSpPr>
        <p:grpSpPr>
          <a:xfrm>
            <a:off x="142844" y="642924"/>
            <a:ext cx="8858312" cy="4214842"/>
            <a:chOff x="-548507" y="477868"/>
            <a:chExt cx="11570449" cy="6357177"/>
          </a:xfrm>
        </p:grpSpPr>
        <p:sp>
          <p:nvSpPr>
            <p:cNvPr id="11" name="Freeform: Shape 5">
              <a:extLst>
                <a:ext uri="{FF2B5EF4-FFF2-40B4-BE49-F238E27FC236}">
                  <a16:creationId xmlns:a16="http://schemas.microsoft.com/office/drawing/2014/main" xmlns=""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 name="Freeform: Shape 7">
              <a:extLst>
                <a:ext uri="{FF2B5EF4-FFF2-40B4-BE49-F238E27FC236}">
                  <a16:creationId xmlns:a16="http://schemas.microsoft.com/office/drawing/2014/main" xmlns=""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3" name="Freeform: Shape 8">
              <a:extLst>
                <a:ext uri="{FF2B5EF4-FFF2-40B4-BE49-F238E27FC236}">
                  <a16:creationId xmlns:a16="http://schemas.microsoft.com/office/drawing/2014/main" xmlns=""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4" name="Freeform: Shape 9">
              <a:extLst>
                <a:ext uri="{FF2B5EF4-FFF2-40B4-BE49-F238E27FC236}">
                  <a16:creationId xmlns:a16="http://schemas.microsoft.com/office/drawing/2014/main" xmlns=""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 name="Freeform: Shape 10">
              <a:extLst>
                <a:ext uri="{FF2B5EF4-FFF2-40B4-BE49-F238E27FC236}">
                  <a16:creationId xmlns:a16="http://schemas.microsoft.com/office/drawing/2014/main" xmlns=""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3" name="Group 11">
              <a:extLst>
                <a:ext uri="{FF2B5EF4-FFF2-40B4-BE49-F238E27FC236}">
                  <a16:creationId xmlns:a16="http://schemas.microsoft.com/office/drawing/2014/main" xmlns="" id="{EAF740BF-E515-4F76-86CB-C12B40CF866C}"/>
                </a:ext>
              </a:extLst>
            </p:cNvPr>
            <p:cNvGrpSpPr/>
            <p:nvPr/>
          </p:nvGrpSpPr>
          <p:grpSpPr>
            <a:xfrm>
              <a:off x="1606" y="6382978"/>
              <a:ext cx="413937" cy="115242"/>
              <a:chOff x="5955" y="6353672"/>
              <a:chExt cx="413937" cy="115242"/>
            </a:xfrm>
          </p:grpSpPr>
          <p:sp>
            <p:nvSpPr>
              <p:cNvPr id="23" name="Rectangle: Rounded Corners 16">
                <a:extLst>
                  <a:ext uri="{FF2B5EF4-FFF2-40B4-BE49-F238E27FC236}">
                    <a16:creationId xmlns:a16="http://schemas.microsoft.com/office/drawing/2014/main" xmlns=""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17">
                <a:extLst>
                  <a:ext uri="{FF2B5EF4-FFF2-40B4-BE49-F238E27FC236}">
                    <a16:creationId xmlns:a16="http://schemas.microsoft.com/office/drawing/2014/main" xmlns=""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12">
              <a:extLst>
                <a:ext uri="{FF2B5EF4-FFF2-40B4-BE49-F238E27FC236}">
                  <a16:creationId xmlns:a16="http://schemas.microsoft.com/office/drawing/2014/main" xmlns="" id="{086B8C90-0D43-4598-9E81-6DAFE7B79EBD}"/>
                </a:ext>
              </a:extLst>
            </p:cNvPr>
            <p:cNvGrpSpPr/>
            <p:nvPr/>
          </p:nvGrpSpPr>
          <p:grpSpPr>
            <a:xfrm>
              <a:off x="9855291" y="6381600"/>
              <a:ext cx="885989" cy="115242"/>
              <a:chOff x="5955" y="6353672"/>
              <a:chExt cx="413937" cy="115242"/>
            </a:xfrm>
          </p:grpSpPr>
          <p:sp>
            <p:nvSpPr>
              <p:cNvPr id="19" name="Rectangle: Rounded Corners 14">
                <a:extLst>
                  <a:ext uri="{FF2B5EF4-FFF2-40B4-BE49-F238E27FC236}">
                    <a16:creationId xmlns:a16="http://schemas.microsoft.com/office/drawing/2014/main" xmlns=""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5">
                <a:extLst>
                  <a:ext uri="{FF2B5EF4-FFF2-40B4-BE49-F238E27FC236}">
                    <a16:creationId xmlns:a16="http://schemas.microsoft.com/office/drawing/2014/main" xmlns=""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3">
              <a:extLst>
                <a:ext uri="{FF2B5EF4-FFF2-40B4-BE49-F238E27FC236}">
                  <a16:creationId xmlns:a16="http://schemas.microsoft.com/office/drawing/2014/main" xmlns=""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6" name="Text Placeholder 1"/>
          <p:cNvSpPr>
            <a:spLocks noGrp="1"/>
          </p:cNvSpPr>
          <p:nvPr>
            <p:ph type="body" sz="quarter" idx="10"/>
          </p:nvPr>
        </p:nvSpPr>
        <p:spPr>
          <a:xfrm>
            <a:off x="0" y="0"/>
            <a:ext cx="9144000" cy="576064"/>
          </a:xfrm>
        </p:spPr>
        <p:txBody>
          <a:bodyPr/>
          <a:lstStyle/>
          <a:p>
            <a:r>
              <a:rPr lang="en-US" dirty="0" smtClean="0">
                <a:solidFill>
                  <a:schemeClr val="accent2"/>
                </a:solidFill>
              </a:rPr>
              <a:t>Admin Dashboard</a:t>
            </a:r>
            <a:endParaRPr lang="ko-KR" altLang="en-US" dirty="0">
              <a:solidFill>
                <a:schemeClr val="accent2"/>
              </a:solidFill>
            </a:endParaRPr>
          </a:p>
        </p:txBody>
      </p:sp>
      <p:pic>
        <p:nvPicPr>
          <p:cNvPr id="34818" name="Picture 2"/>
          <p:cNvPicPr>
            <a:picLocks noChangeAspect="1" noChangeArrowheads="1"/>
          </p:cNvPicPr>
          <p:nvPr/>
        </p:nvPicPr>
        <p:blipFill>
          <a:blip r:embed="rId3"/>
          <a:srcRect/>
          <a:stretch>
            <a:fillRect/>
          </a:stretch>
        </p:blipFill>
        <p:spPr bwMode="auto">
          <a:xfrm>
            <a:off x="1428728" y="857238"/>
            <a:ext cx="6286544" cy="3429024"/>
          </a:xfrm>
          <a:prstGeom prst="rect">
            <a:avLst/>
          </a:prstGeom>
          <a:noFill/>
          <a:ln w="9525">
            <a:noFill/>
            <a:miter lim="800000"/>
            <a:headEnd/>
            <a:tailEnd/>
          </a:ln>
          <a:effectLst/>
        </p:spPr>
      </p:pic>
      <p:sp>
        <p:nvSpPr>
          <p:cNvPr id="17" name="ZoneTexte 16"/>
          <p:cNvSpPr txBox="1"/>
          <p:nvPr/>
        </p:nvSpPr>
        <p:spPr>
          <a:xfrm>
            <a:off x="8572528" y="4774168"/>
            <a:ext cx="571472" cy="369332"/>
          </a:xfrm>
          <a:prstGeom prst="rect">
            <a:avLst/>
          </a:prstGeom>
          <a:noFill/>
        </p:spPr>
        <p:txBody>
          <a:bodyPr wrap="square" rtlCol="0">
            <a:spAutoFit/>
          </a:bodyPr>
          <a:lstStyle/>
          <a:p>
            <a:r>
              <a:rPr lang="en-US" b="1" dirty="0" smtClean="0">
                <a:solidFill>
                  <a:schemeClr val="accent1"/>
                </a:solidFill>
              </a:rPr>
              <a:t>35</a:t>
            </a:r>
            <a:endParaRPr lang="fr-FR" b="1" dirty="0">
              <a:solidFill>
                <a:schemeClr val="accent1"/>
              </a:solidFill>
            </a:endParaRPr>
          </a:p>
        </p:txBody>
      </p:sp>
    </p:spTree>
    <p:extLst>
      <p:ext uri="{BB962C8B-B14F-4D97-AF65-F5344CB8AC3E}">
        <p14:creationId xmlns:p14="http://schemas.microsoft.com/office/powerpoint/2010/main" xmlns="" val="33941009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xmlns="" id="{512DA7F1-3EF7-45C1-BCE3-2BA675714FCC}"/>
              </a:ext>
            </a:extLst>
          </p:cNvPr>
          <p:cNvGrpSpPr/>
          <p:nvPr/>
        </p:nvGrpSpPr>
        <p:grpSpPr>
          <a:xfrm>
            <a:off x="142844" y="642924"/>
            <a:ext cx="8858312" cy="4214842"/>
            <a:chOff x="-548507" y="477868"/>
            <a:chExt cx="11570449" cy="6357177"/>
          </a:xfrm>
        </p:grpSpPr>
        <p:sp>
          <p:nvSpPr>
            <p:cNvPr id="11" name="Freeform: Shape 5">
              <a:extLst>
                <a:ext uri="{FF2B5EF4-FFF2-40B4-BE49-F238E27FC236}">
                  <a16:creationId xmlns:a16="http://schemas.microsoft.com/office/drawing/2014/main" xmlns="" id="{B15C6CEB-C8A8-4453-AE5F-9162BE4B29E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 name="Freeform: Shape 7">
              <a:extLst>
                <a:ext uri="{FF2B5EF4-FFF2-40B4-BE49-F238E27FC236}">
                  <a16:creationId xmlns:a16="http://schemas.microsoft.com/office/drawing/2014/main" xmlns="" id="{3E2B0E8B-61B4-40EC-92B3-F22728D6066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3" name="Freeform: Shape 8">
              <a:extLst>
                <a:ext uri="{FF2B5EF4-FFF2-40B4-BE49-F238E27FC236}">
                  <a16:creationId xmlns:a16="http://schemas.microsoft.com/office/drawing/2014/main" xmlns="" id="{98A91DAF-6438-4862-9909-3B987E578A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14" name="Freeform: Shape 9">
              <a:extLst>
                <a:ext uri="{FF2B5EF4-FFF2-40B4-BE49-F238E27FC236}">
                  <a16:creationId xmlns:a16="http://schemas.microsoft.com/office/drawing/2014/main" xmlns="" id="{7CE5389C-A9F3-474A-B47E-9ADA6C730375}"/>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 name="Freeform: Shape 10">
              <a:extLst>
                <a:ext uri="{FF2B5EF4-FFF2-40B4-BE49-F238E27FC236}">
                  <a16:creationId xmlns:a16="http://schemas.microsoft.com/office/drawing/2014/main" xmlns="" id="{F5D18688-1067-47BC-8CE5-501FFFF458C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3" name="Group 11">
              <a:extLst>
                <a:ext uri="{FF2B5EF4-FFF2-40B4-BE49-F238E27FC236}">
                  <a16:creationId xmlns:a16="http://schemas.microsoft.com/office/drawing/2014/main" xmlns="" id="{EAF740BF-E515-4F76-86CB-C12B40CF866C}"/>
                </a:ext>
              </a:extLst>
            </p:cNvPr>
            <p:cNvGrpSpPr/>
            <p:nvPr/>
          </p:nvGrpSpPr>
          <p:grpSpPr>
            <a:xfrm>
              <a:off x="1606" y="6382978"/>
              <a:ext cx="413937" cy="115242"/>
              <a:chOff x="5955" y="6353672"/>
              <a:chExt cx="413937" cy="115242"/>
            </a:xfrm>
          </p:grpSpPr>
          <p:sp>
            <p:nvSpPr>
              <p:cNvPr id="23" name="Rectangle: Rounded Corners 16">
                <a:extLst>
                  <a:ext uri="{FF2B5EF4-FFF2-40B4-BE49-F238E27FC236}">
                    <a16:creationId xmlns:a16="http://schemas.microsoft.com/office/drawing/2014/main" xmlns="" id="{B422B9B4-5565-4F38-BB32-C4C3352F62E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17">
                <a:extLst>
                  <a:ext uri="{FF2B5EF4-FFF2-40B4-BE49-F238E27FC236}">
                    <a16:creationId xmlns:a16="http://schemas.microsoft.com/office/drawing/2014/main" xmlns="" id="{24AE6103-4823-4B99-86E1-5E81366C9CF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12">
              <a:extLst>
                <a:ext uri="{FF2B5EF4-FFF2-40B4-BE49-F238E27FC236}">
                  <a16:creationId xmlns:a16="http://schemas.microsoft.com/office/drawing/2014/main" xmlns="" id="{086B8C90-0D43-4598-9E81-6DAFE7B79EBD}"/>
                </a:ext>
              </a:extLst>
            </p:cNvPr>
            <p:cNvGrpSpPr/>
            <p:nvPr/>
          </p:nvGrpSpPr>
          <p:grpSpPr>
            <a:xfrm>
              <a:off x="9855291" y="6381600"/>
              <a:ext cx="885989" cy="115242"/>
              <a:chOff x="5955" y="6353672"/>
              <a:chExt cx="413937" cy="115242"/>
            </a:xfrm>
          </p:grpSpPr>
          <p:sp>
            <p:nvSpPr>
              <p:cNvPr id="19" name="Rectangle: Rounded Corners 14">
                <a:extLst>
                  <a:ext uri="{FF2B5EF4-FFF2-40B4-BE49-F238E27FC236}">
                    <a16:creationId xmlns:a16="http://schemas.microsoft.com/office/drawing/2014/main" xmlns="" id="{BDA8FCB5-B507-4956-A964-9D988A8C427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5">
                <a:extLst>
                  <a:ext uri="{FF2B5EF4-FFF2-40B4-BE49-F238E27FC236}">
                    <a16:creationId xmlns:a16="http://schemas.microsoft.com/office/drawing/2014/main" xmlns="" id="{2832AD82-102E-4904-8D39-BC3280E18E2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3">
              <a:extLst>
                <a:ext uri="{FF2B5EF4-FFF2-40B4-BE49-F238E27FC236}">
                  <a16:creationId xmlns:a16="http://schemas.microsoft.com/office/drawing/2014/main" xmlns="" id="{D18227BB-1F7F-41FC-B025-AAC99A8A5D6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6" name="Text Placeholder 1"/>
          <p:cNvSpPr>
            <a:spLocks noGrp="1"/>
          </p:cNvSpPr>
          <p:nvPr>
            <p:ph type="body" sz="quarter" idx="10"/>
          </p:nvPr>
        </p:nvSpPr>
        <p:spPr>
          <a:xfrm>
            <a:off x="0" y="0"/>
            <a:ext cx="9144000" cy="576064"/>
          </a:xfrm>
        </p:spPr>
        <p:txBody>
          <a:bodyPr/>
          <a:lstStyle/>
          <a:p>
            <a:r>
              <a:rPr lang="en-US" dirty="0" smtClean="0">
                <a:solidFill>
                  <a:schemeClr val="accent2"/>
                </a:solidFill>
              </a:rPr>
              <a:t>Admin Dashboard</a:t>
            </a:r>
            <a:endParaRPr lang="ko-KR" altLang="en-US" dirty="0">
              <a:solidFill>
                <a:schemeClr val="accent2"/>
              </a:solidFill>
            </a:endParaRPr>
          </a:p>
        </p:txBody>
      </p:sp>
      <p:pic>
        <p:nvPicPr>
          <p:cNvPr id="35842" name="Picture 2"/>
          <p:cNvPicPr>
            <a:picLocks noChangeAspect="1" noChangeArrowheads="1"/>
          </p:cNvPicPr>
          <p:nvPr/>
        </p:nvPicPr>
        <p:blipFill>
          <a:blip r:embed="rId3"/>
          <a:srcRect/>
          <a:stretch>
            <a:fillRect/>
          </a:stretch>
        </p:blipFill>
        <p:spPr bwMode="auto">
          <a:xfrm>
            <a:off x="1428728" y="857238"/>
            <a:ext cx="6357982" cy="3429024"/>
          </a:xfrm>
          <a:prstGeom prst="rect">
            <a:avLst/>
          </a:prstGeom>
          <a:noFill/>
          <a:ln w="9525">
            <a:noFill/>
            <a:miter lim="800000"/>
            <a:headEnd/>
            <a:tailEnd/>
          </a:ln>
          <a:effectLst/>
        </p:spPr>
      </p:pic>
      <p:sp>
        <p:nvSpPr>
          <p:cNvPr id="17" name="ZoneTexte 16"/>
          <p:cNvSpPr txBox="1"/>
          <p:nvPr/>
        </p:nvSpPr>
        <p:spPr>
          <a:xfrm>
            <a:off x="8572528" y="4774168"/>
            <a:ext cx="571472" cy="369332"/>
          </a:xfrm>
          <a:prstGeom prst="rect">
            <a:avLst/>
          </a:prstGeom>
          <a:noFill/>
        </p:spPr>
        <p:txBody>
          <a:bodyPr wrap="square" rtlCol="0">
            <a:spAutoFit/>
          </a:bodyPr>
          <a:lstStyle/>
          <a:p>
            <a:r>
              <a:rPr lang="en-US" b="1" dirty="0" smtClean="0">
                <a:solidFill>
                  <a:schemeClr val="accent1"/>
                </a:solidFill>
              </a:rPr>
              <a:t>36</a:t>
            </a:r>
            <a:endParaRPr lang="fr-FR" b="1" dirty="0">
              <a:solidFill>
                <a:schemeClr val="accent1"/>
              </a:solidFill>
            </a:endParaRPr>
          </a:p>
        </p:txBody>
      </p:sp>
    </p:spTree>
    <p:extLst>
      <p:ext uri="{BB962C8B-B14F-4D97-AF65-F5344CB8AC3E}">
        <p14:creationId xmlns:p14="http://schemas.microsoft.com/office/powerpoint/2010/main" xmlns="" val="33941009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933055"/>
            <a:ext cx="9144000" cy="1368152"/>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a:off x="0" y="2933055"/>
            <a:ext cx="395536" cy="136815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 Placeholder 13"/>
          <p:cNvSpPr txBox="1"/>
          <p:nvPr/>
        </p:nvSpPr>
        <p:spPr>
          <a:xfrm>
            <a:off x="1742500" y="2963546"/>
            <a:ext cx="7194550" cy="1110158"/>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3600" b="1" dirty="0" smtClean="0">
                <a:solidFill>
                  <a:schemeClr val="bg1"/>
                </a:solidFill>
                <a:latin typeface="+mj-lt"/>
                <a:cs typeface="Arial" panose="020B0604020202020204" pitchFamily="34" charset="0"/>
                <a:sym typeface="+mn-ea"/>
              </a:rPr>
              <a:t>Conclusion </a:t>
            </a:r>
            <a:r>
              <a:rPr lang="en-US" altLang="ko-KR" sz="3600" b="1" dirty="0">
                <a:solidFill>
                  <a:schemeClr val="bg1"/>
                </a:solidFill>
                <a:latin typeface="+mj-lt"/>
                <a:cs typeface="Arial" panose="020B0604020202020204" pitchFamily="34" charset="0"/>
                <a:sym typeface="+mn-ea"/>
              </a:rPr>
              <a:t>And </a:t>
            </a:r>
            <a:r>
              <a:rPr lang="en-US" altLang="ko-KR" sz="3600" b="1" dirty="0" smtClean="0">
                <a:solidFill>
                  <a:schemeClr val="bg1"/>
                </a:solidFill>
                <a:latin typeface="+mj-lt"/>
                <a:cs typeface="Arial" panose="020B0604020202020204" pitchFamily="34" charset="0"/>
                <a:sym typeface="+mn-ea"/>
              </a:rPr>
              <a:t>Perspectives</a:t>
            </a:r>
            <a:endParaRPr lang="en-US" altLang="ko-KR" sz="3600" b="1" dirty="0">
              <a:solidFill>
                <a:schemeClr val="bg1"/>
              </a:solidFill>
              <a:latin typeface="+mj-lt"/>
              <a:cs typeface="Arial" panose="020B0604020202020204" pitchFamily="34" charset="0"/>
              <a:sym typeface="+mn-ea"/>
            </a:endParaRPr>
          </a:p>
        </p:txBody>
      </p:sp>
      <p:sp>
        <p:nvSpPr>
          <p:cNvPr id="5" name="Rectangle 4"/>
          <p:cNvSpPr/>
          <p:nvPr/>
        </p:nvSpPr>
        <p:spPr>
          <a:xfrm>
            <a:off x="0" y="799510"/>
            <a:ext cx="9144000" cy="36000"/>
          </a:xfrm>
          <a:prstGeom prst="rect">
            <a:avLst/>
          </a:prstGeom>
          <a:solidFill>
            <a:srgbClr val="6499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7" name="Diamond 6"/>
          <p:cNvSpPr/>
          <p:nvPr/>
        </p:nvSpPr>
        <p:spPr>
          <a:xfrm>
            <a:off x="4454382" y="656214"/>
            <a:ext cx="332753" cy="332753"/>
          </a:xfrm>
          <a:prstGeom prst="diamond">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12" name="TextBox 12"/>
          <p:cNvSpPr txBox="1"/>
          <p:nvPr/>
        </p:nvSpPr>
        <p:spPr>
          <a:xfrm>
            <a:off x="-373380" y="282893"/>
            <a:ext cx="2117090" cy="521970"/>
          </a:xfrm>
          <a:prstGeom prst="rect">
            <a:avLst/>
          </a:prstGeom>
          <a:noFill/>
        </p:spPr>
        <p:txBody>
          <a:bodyPr wrap="square" rtlCol="0" anchor="ctr">
            <a:spAutoFit/>
          </a:bodyPr>
          <a:lstStyle/>
          <a:p>
            <a:pPr algn="ctr"/>
            <a:r>
              <a:rPr lang="en-US" altLang="ko-KR" sz="1400" b="1" dirty="0">
                <a:solidFill>
                  <a:schemeClr val="accent4"/>
                </a:solidFill>
                <a:cs typeface="Arial" panose="020B0604020202020204" pitchFamily="34" charset="0"/>
                <a:sym typeface="+mn-ea"/>
              </a:rPr>
              <a:t>Introduction</a:t>
            </a:r>
            <a:endParaRPr lang="en-US" altLang="ko-KR" sz="1400" b="1" dirty="0">
              <a:solidFill>
                <a:schemeClr val="accent4"/>
              </a:solidFill>
              <a:cs typeface="Arial" panose="020B0604020202020204" pitchFamily="34" charset="0"/>
            </a:endParaRPr>
          </a:p>
          <a:p>
            <a:pPr algn="ctr"/>
            <a:endParaRPr lang="en-US" altLang="ko-KR" sz="1400" b="1" dirty="0">
              <a:solidFill>
                <a:schemeClr val="accent4"/>
              </a:solidFill>
              <a:cs typeface="Arial" panose="020B0604020202020204" pitchFamily="34" charset="0"/>
            </a:endParaRPr>
          </a:p>
        </p:txBody>
      </p:sp>
      <p:sp>
        <p:nvSpPr>
          <p:cNvPr id="15" name="TextBox 13"/>
          <p:cNvSpPr txBox="1"/>
          <p:nvPr/>
        </p:nvSpPr>
        <p:spPr>
          <a:xfrm>
            <a:off x="1214414" y="285734"/>
            <a:ext cx="2586355" cy="306705"/>
          </a:xfrm>
          <a:prstGeom prst="rect">
            <a:avLst/>
          </a:prstGeom>
          <a:noFill/>
        </p:spPr>
        <p:txBody>
          <a:bodyPr wrap="square" rtlCol="0" anchor="ctr">
            <a:spAutoFit/>
          </a:bodyPr>
          <a:lstStyle/>
          <a:p>
            <a:pPr algn="ctr"/>
            <a:r>
              <a:rPr lang="en-US" altLang="ko-KR" sz="1400" b="1" dirty="0" smtClean="0">
                <a:solidFill>
                  <a:schemeClr val="accent4"/>
                </a:solidFill>
                <a:cs typeface="Arial" panose="020B0604020202020204" pitchFamily="34" charset="0"/>
                <a:sym typeface="+mn-ea"/>
              </a:rPr>
              <a:t>Data Preprocessing</a:t>
            </a:r>
            <a:endParaRPr lang="en-US" altLang="ko-KR" sz="1400" b="1" dirty="0">
              <a:solidFill>
                <a:schemeClr val="accent4"/>
              </a:solidFill>
              <a:cs typeface="Arial" panose="020B0604020202020204" pitchFamily="34" charset="0"/>
              <a:sym typeface="+mn-ea"/>
            </a:endParaRPr>
          </a:p>
        </p:txBody>
      </p:sp>
      <p:sp>
        <p:nvSpPr>
          <p:cNvPr id="16" name="TextBox 14"/>
          <p:cNvSpPr txBox="1"/>
          <p:nvPr/>
        </p:nvSpPr>
        <p:spPr>
          <a:xfrm>
            <a:off x="3571868" y="285734"/>
            <a:ext cx="1868170" cy="307777"/>
          </a:xfrm>
          <a:prstGeom prst="rect">
            <a:avLst/>
          </a:prstGeom>
          <a:noFill/>
        </p:spPr>
        <p:txBody>
          <a:bodyPr wrap="square" rtlCol="0" anchor="ctr">
            <a:spAutoFit/>
          </a:bodyPr>
          <a:lstStyle/>
          <a:p>
            <a:pPr algn="ctr"/>
            <a:r>
              <a:rPr lang="en-US" altLang="ko-KR" sz="1400" b="1" dirty="0">
                <a:solidFill>
                  <a:schemeClr val="accent4"/>
                </a:solidFill>
                <a:cs typeface="Arial" panose="020B0604020202020204" pitchFamily="34" charset="0"/>
                <a:sym typeface="+mn-ea"/>
              </a:rPr>
              <a:t> </a:t>
            </a:r>
            <a:r>
              <a:rPr lang="en-US" altLang="ko-KR" sz="1400" b="1" dirty="0" smtClean="0">
                <a:solidFill>
                  <a:schemeClr val="accent4"/>
                </a:solidFill>
                <a:cs typeface="Arial" panose="020B0604020202020204" pitchFamily="34" charset="0"/>
                <a:sym typeface="+mn-ea"/>
              </a:rPr>
              <a:t>Data Modelling</a:t>
            </a:r>
            <a:endParaRPr lang="en-US" altLang="ko-KR" sz="1400" b="1" dirty="0">
              <a:solidFill>
                <a:schemeClr val="accent4"/>
              </a:solidFill>
              <a:cs typeface="Arial" panose="020B0604020202020204" pitchFamily="34" charset="0"/>
              <a:sym typeface="+mn-ea"/>
            </a:endParaRPr>
          </a:p>
        </p:txBody>
      </p:sp>
      <p:sp>
        <p:nvSpPr>
          <p:cNvPr id="18" name="TextBox 16"/>
          <p:cNvSpPr txBox="1"/>
          <p:nvPr/>
        </p:nvSpPr>
        <p:spPr>
          <a:xfrm>
            <a:off x="5500694" y="285734"/>
            <a:ext cx="1701484" cy="307777"/>
          </a:xfrm>
          <a:prstGeom prst="rect">
            <a:avLst/>
          </a:prstGeom>
          <a:noFill/>
        </p:spPr>
        <p:txBody>
          <a:bodyPr wrap="square" rtlCol="0" anchor="ctr">
            <a:spAutoFit/>
          </a:bodyPr>
          <a:lstStyle/>
          <a:p>
            <a:pPr algn="ctr"/>
            <a:r>
              <a:rPr lang="en-US" altLang="ko-KR" sz="1400" b="1" dirty="0" smtClean="0">
                <a:solidFill>
                  <a:schemeClr val="accent4"/>
                </a:solidFill>
                <a:cs typeface="Arial" panose="020B0604020202020204" pitchFamily="34" charset="0"/>
                <a:sym typeface="+mn-ea"/>
              </a:rPr>
              <a:t>Data Visualization</a:t>
            </a:r>
            <a:endParaRPr lang="en-US" altLang="ko-KR" sz="1400" b="1" dirty="0">
              <a:solidFill>
                <a:schemeClr val="accent4"/>
              </a:solidFill>
              <a:cs typeface="Arial" panose="020B0604020202020204" pitchFamily="34" charset="0"/>
              <a:sym typeface="+mn-ea"/>
            </a:endParaRPr>
          </a:p>
        </p:txBody>
      </p:sp>
      <p:sp>
        <p:nvSpPr>
          <p:cNvPr id="19" name="Diamond 18"/>
          <p:cNvSpPr/>
          <p:nvPr/>
        </p:nvSpPr>
        <p:spPr>
          <a:xfrm>
            <a:off x="6404071" y="651133"/>
            <a:ext cx="332753" cy="332753"/>
          </a:xfrm>
          <a:prstGeom prst="diamond">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20" name="TextBox 16"/>
          <p:cNvSpPr txBox="1"/>
          <p:nvPr/>
        </p:nvSpPr>
        <p:spPr>
          <a:xfrm>
            <a:off x="7215206" y="142858"/>
            <a:ext cx="1799254" cy="523220"/>
          </a:xfrm>
          <a:prstGeom prst="rect">
            <a:avLst/>
          </a:prstGeom>
          <a:noFill/>
        </p:spPr>
        <p:txBody>
          <a:bodyPr wrap="square" rtlCol="0" anchor="ctr">
            <a:spAutoFit/>
          </a:bodyPr>
          <a:lstStyle/>
          <a:p>
            <a:pPr algn="ctr"/>
            <a:r>
              <a:rPr lang="en-US" altLang="ko-KR" sz="1400" b="1" dirty="0" smtClean="0">
                <a:solidFill>
                  <a:schemeClr val="accent4"/>
                </a:solidFill>
                <a:cs typeface="Arial" panose="020B0604020202020204" pitchFamily="34" charset="0"/>
                <a:sym typeface="+mn-ea"/>
              </a:rPr>
              <a:t>Conclusion And Perspectives</a:t>
            </a:r>
            <a:endParaRPr lang="en-US" altLang="ko-KR" sz="1400" b="1" dirty="0">
              <a:solidFill>
                <a:schemeClr val="accent4"/>
              </a:solidFill>
              <a:cs typeface="Arial" panose="020B0604020202020204" pitchFamily="34" charset="0"/>
              <a:sym typeface="+mn-ea"/>
            </a:endParaRPr>
          </a:p>
        </p:txBody>
      </p:sp>
      <p:sp>
        <p:nvSpPr>
          <p:cNvPr id="3" name="Diamond 2"/>
          <p:cNvSpPr/>
          <p:nvPr/>
        </p:nvSpPr>
        <p:spPr>
          <a:xfrm>
            <a:off x="422988" y="658119"/>
            <a:ext cx="332753" cy="332753"/>
          </a:xfrm>
          <a:prstGeom prst="diamond">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6" name="Diamond 5"/>
          <p:cNvSpPr/>
          <p:nvPr/>
        </p:nvSpPr>
        <p:spPr>
          <a:xfrm>
            <a:off x="2373701" y="642924"/>
            <a:ext cx="332753" cy="332753"/>
          </a:xfrm>
          <a:prstGeom prst="diamond">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8" name="Rectangle 9"/>
          <p:cNvSpPr/>
          <p:nvPr/>
        </p:nvSpPr>
        <p:spPr>
          <a:xfrm>
            <a:off x="648970" y="3384550"/>
            <a:ext cx="789940" cy="48577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Diamond 20"/>
          <p:cNvSpPr/>
          <p:nvPr/>
        </p:nvSpPr>
        <p:spPr>
          <a:xfrm>
            <a:off x="7896801" y="617478"/>
            <a:ext cx="436064" cy="436064"/>
          </a:xfrm>
          <a:prstGeom prst="diamond">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21" name="ZoneTexte 20"/>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37</a:t>
            </a:r>
            <a:endParaRPr lang="fr-FR" b="1" dirty="0">
              <a:solidFill>
                <a:schemeClr val="accent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3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27070" y="339502"/>
            <a:ext cx="1932410" cy="1936924"/>
          </a:xfrm>
          <a:prstGeom prst="rect">
            <a:avLst/>
          </a:prstGeom>
        </p:spPr>
      </p:pic>
      <p:pic>
        <p:nvPicPr>
          <p:cNvPr id="17" name="Image 34"/>
          <p:cNvPicPr>
            <a:picLocks noChangeAspect="1"/>
          </p:cNvPicPr>
          <p:nvPr/>
        </p:nvPicPr>
        <p:blipFill rotWithShape="1">
          <a:blip r:embed="rId4" cstate="print">
            <a:extLst>
              <a:ext uri="{28A0092B-C50C-407E-A947-70E740481C1C}">
                <a14:useLocalDpi xmlns:a14="http://schemas.microsoft.com/office/drawing/2010/main" xmlns="" val="0"/>
              </a:ext>
            </a:extLst>
          </a:blip>
          <a:srcRect l="1215" t="1225" r="-1743" b="2681"/>
          <a:stretch>
            <a:fillRect/>
          </a:stretch>
        </p:blipFill>
        <p:spPr>
          <a:xfrm>
            <a:off x="323528" y="411510"/>
            <a:ext cx="2841882" cy="2173204"/>
          </a:xfrm>
          <a:prstGeom prst="rect">
            <a:avLst/>
          </a:prstGeom>
        </p:spPr>
      </p:pic>
      <p:pic>
        <p:nvPicPr>
          <p:cNvPr id="18" name="Image 36"/>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792432" y="1740012"/>
            <a:ext cx="2207616" cy="2408927"/>
          </a:xfrm>
          <a:prstGeom prst="rect">
            <a:avLst/>
          </a:prstGeom>
        </p:spPr>
      </p:pic>
      <p:sp>
        <p:nvSpPr>
          <p:cNvPr id="5" name="ZoneTexte 4"/>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38</a:t>
            </a:r>
            <a:endParaRPr lang="fr-FR" b="1"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75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100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DA4BB0D4-6592-410B-8219-D856B2999995}"/>
              </a:ext>
            </a:extLst>
          </p:cNvPr>
          <p:cNvSpPr/>
          <p:nvPr/>
        </p:nvSpPr>
        <p:spPr>
          <a:xfrm>
            <a:off x="0" y="0"/>
            <a:ext cx="9144000" cy="51435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0" name="Rectangle 19">
            <a:extLst>
              <a:ext uri="{FF2B5EF4-FFF2-40B4-BE49-F238E27FC236}">
                <a16:creationId xmlns:a16="http://schemas.microsoft.com/office/drawing/2014/main" xmlns="" id="{86DB1B7D-3A97-4D3C-B385-D74A11DE6B0F}"/>
              </a:ext>
            </a:extLst>
          </p:cNvPr>
          <p:cNvSpPr/>
          <p:nvPr/>
        </p:nvSpPr>
        <p:spPr>
          <a:xfrm>
            <a:off x="326255" y="246355"/>
            <a:ext cx="3928369" cy="1043876"/>
          </a:xfrm>
          <a:prstGeom prst="rect">
            <a:avLst/>
          </a:prstGeom>
        </p:spPr>
        <p:txBody>
          <a:bodyPr wrap="square" lIns="68580" tIns="34290" rIns="68580" bIns="34290">
            <a:spAutoFit/>
          </a:bodyPr>
          <a:lstStyle/>
          <a:p>
            <a:pPr>
              <a:lnSpc>
                <a:spcPts val="3750"/>
              </a:lnSpc>
            </a:pPr>
            <a:r>
              <a:rPr lang="en-US" altLang="ko-KR" sz="3300" b="1" dirty="0">
                <a:cs typeface="Arial" pitchFamily="34" charset="0"/>
              </a:rPr>
              <a:t>Tools </a:t>
            </a:r>
            <a:endParaRPr lang="ko-KR" altLang="en-US" sz="3300" b="1" dirty="0">
              <a:cs typeface="Arial" pitchFamily="34" charset="0"/>
            </a:endParaRPr>
          </a:p>
          <a:p>
            <a:pPr>
              <a:lnSpc>
                <a:spcPts val="3750"/>
              </a:lnSpc>
            </a:pPr>
            <a:r>
              <a:rPr lang="en-US" sz="3300" b="1" dirty="0">
                <a:latin typeface="Montserrat Bold" charset="0"/>
                <a:ea typeface="Montserrat Bold" charset="0"/>
                <a:cs typeface="Montserrat Bold" charset="0"/>
              </a:rPr>
              <a:t> </a:t>
            </a:r>
          </a:p>
        </p:txBody>
      </p:sp>
      <p:sp>
        <p:nvSpPr>
          <p:cNvPr id="21" name="Rectangle 20">
            <a:extLst>
              <a:ext uri="{FF2B5EF4-FFF2-40B4-BE49-F238E27FC236}">
                <a16:creationId xmlns:a16="http://schemas.microsoft.com/office/drawing/2014/main" xmlns="" id="{E499FE5D-7920-44F4-8C0B-195C5E843BE4}"/>
              </a:ext>
            </a:extLst>
          </p:cNvPr>
          <p:cNvSpPr/>
          <p:nvPr/>
        </p:nvSpPr>
        <p:spPr>
          <a:xfrm>
            <a:off x="326255" y="246355"/>
            <a:ext cx="5877018" cy="1043876"/>
          </a:xfrm>
          <a:prstGeom prst="rect">
            <a:avLst/>
          </a:prstGeom>
        </p:spPr>
        <p:txBody>
          <a:bodyPr wrap="square" lIns="68580" tIns="34290" rIns="68580" bIns="34290">
            <a:spAutoFit/>
          </a:bodyPr>
          <a:lstStyle/>
          <a:p>
            <a:pPr>
              <a:lnSpc>
                <a:spcPts val="3750"/>
              </a:lnSpc>
            </a:pPr>
            <a:r>
              <a:rPr lang="en-US" altLang="ko-KR" sz="3300" b="1" dirty="0">
                <a:cs typeface="Arial" pitchFamily="34" charset="0"/>
              </a:rPr>
              <a:t>Tools &amp; Technologies </a:t>
            </a:r>
            <a:endParaRPr lang="ko-KR" altLang="en-US" sz="3300" b="1" dirty="0">
              <a:cs typeface="Arial" pitchFamily="34" charset="0"/>
            </a:endParaRPr>
          </a:p>
          <a:p>
            <a:pPr>
              <a:lnSpc>
                <a:spcPts val="3750"/>
              </a:lnSpc>
            </a:pPr>
            <a:r>
              <a:rPr lang="en-US" sz="3300" b="1" dirty="0">
                <a:latin typeface="Montserrat Bold" charset="0"/>
                <a:ea typeface="Montserrat Bold" charset="0"/>
                <a:cs typeface="Montserrat Bold" charset="0"/>
              </a:rPr>
              <a:t> </a:t>
            </a:r>
          </a:p>
        </p:txBody>
      </p:sp>
      <p:pic>
        <p:nvPicPr>
          <p:cNvPr id="3" name="Picture 2">
            <a:extLst>
              <a:ext uri="{FF2B5EF4-FFF2-40B4-BE49-F238E27FC236}">
                <a16:creationId xmlns:a16="http://schemas.microsoft.com/office/drawing/2014/main" xmlns="" id="{D3A2CDED-38B7-4334-B9D1-3706AF10BC8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26255" y="1311068"/>
            <a:ext cx="1626570" cy="813285"/>
          </a:xfrm>
          <a:prstGeom prst="rect">
            <a:avLst/>
          </a:prstGeom>
          <a:effectLst>
            <a:outerShdw blurRad="50800" dist="38100" algn="l" rotWithShape="0">
              <a:prstClr val="black">
                <a:alpha val="40000"/>
              </a:prstClr>
            </a:outerShdw>
          </a:effectLst>
        </p:spPr>
      </p:pic>
      <p:pic>
        <p:nvPicPr>
          <p:cNvPr id="1036" name="Picture 12" descr="Résultat de recherche d'images pour &quot;jupiter note book logo&quot;&quot;">
            <a:extLst>
              <a:ext uri="{FF2B5EF4-FFF2-40B4-BE49-F238E27FC236}">
                <a16:creationId xmlns:a16="http://schemas.microsoft.com/office/drawing/2014/main" xmlns="" id="{B141305F-F9CE-476B-AF42-73783AAC42C9}"/>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14348" y="2714626"/>
            <a:ext cx="1217177" cy="1410841"/>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
        <p:nvSpPr>
          <p:cNvPr id="24" name="AutoShape 22" descr="Résultat de recherche d'images pour &quot;visual studio logo&quot;&quot;">
            <a:extLst>
              <a:ext uri="{FF2B5EF4-FFF2-40B4-BE49-F238E27FC236}">
                <a16:creationId xmlns:a16="http://schemas.microsoft.com/office/drawing/2014/main" xmlns="" id="{EBC18142-8FC6-44CA-90C9-6680A31BC369}"/>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pic>
        <p:nvPicPr>
          <p:cNvPr id="1050" name="Picture 26" descr="Résultat de recherche d'images pour &quot;python logo png&quot;">
            <a:extLst>
              <a:ext uri="{FF2B5EF4-FFF2-40B4-BE49-F238E27FC236}">
                <a16:creationId xmlns:a16="http://schemas.microsoft.com/office/drawing/2014/main" xmlns="" id="{A8F5DEC8-7308-454A-B7ED-336704123937}"/>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000875" y="2714626"/>
            <a:ext cx="2143125" cy="1071563"/>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ZoneTexte 11"/>
          <p:cNvSpPr txBox="1"/>
          <p:nvPr/>
        </p:nvSpPr>
        <p:spPr>
          <a:xfrm>
            <a:off x="8572528" y="4643452"/>
            <a:ext cx="571472" cy="646331"/>
          </a:xfrm>
          <a:prstGeom prst="rect">
            <a:avLst/>
          </a:prstGeom>
          <a:noFill/>
        </p:spPr>
        <p:txBody>
          <a:bodyPr wrap="square" rtlCol="0">
            <a:spAutoFit/>
          </a:bodyPr>
          <a:lstStyle/>
          <a:p>
            <a:r>
              <a:rPr lang="en-US" b="1" dirty="0" smtClean="0">
                <a:solidFill>
                  <a:schemeClr val="accent1"/>
                </a:solidFill>
              </a:rPr>
              <a:t>39</a:t>
            </a:r>
          </a:p>
          <a:p>
            <a:endParaRPr lang="fr-FR" b="1" dirty="0">
              <a:solidFill>
                <a:schemeClr val="accent1"/>
              </a:solidFill>
            </a:endParaRPr>
          </a:p>
        </p:txBody>
      </p:sp>
      <p:pic>
        <p:nvPicPr>
          <p:cNvPr id="23" name="Image 22" descr="output-onlinepngtools.png"/>
          <p:cNvPicPr>
            <a:picLocks noChangeAspect="1"/>
          </p:cNvPicPr>
          <p:nvPr/>
        </p:nvPicPr>
        <p:blipFill>
          <a:blip r:embed="rId5" cstate="print"/>
          <a:stretch>
            <a:fillRect/>
          </a:stretch>
        </p:blipFill>
        <p:spPr>
          <a:xfrm>
            <a:off x="7000892" y="500048"/>
            <a:ext cx="1857388" cy="1857388"/>
          </a:xfrm>
          <a:prstGeom prst="rect">
            <a:avLst/>
          </a:prstGeom>
        </p:spPr>
      </p:pic>
      <p:pic>
        <p:nvPicPr>
          <p:cNvPr id="25" name="Image 24" descr="output-onlinepngtools (1).png"/>
          <p:cNvPicPr>
            <a:picLocks noChangeAspect="1"/>
          </p:cNvPicPr>
          <p:nvPr/>
        </p:nvPicPr>
        <p:blipFill>
          <a:blip r:embed="rId6" cstate="print"/>
          <a:stretch>
            <a:fillRect/>
          </a:stretch>
        </p:blipFill>
        <p:spPr>
          <a:xfrm>
            <a:off x="2643174" y="1643056"/>
            <a:ext cx="1571636" cy="1405472"/>
          </a:xfrm>
          <a:prstGeom prst="rect">
            <a:avLst/>
          </a:prstGeom>
        </p:spPr>
      </p:pic>
      <p:pic>
        <p:nvPicPr>
          <p:cNvPr id="26" name="Image 25" descr="output-onlinepngtools (2).png"/>
          <p:cNvPicPr>
            <a:picLocks noChangeAspect="1"/>
          </p:cNvPicPr>
          <p:nvPr/>
        </p:nvPicPr>
        <p:blipFill>
          <a:blip r:embed="rId7"/>
          <a:stretch>
            <a:fillRect/>
          </a:stretch>
        </p:blipFill>
        <p:spPr>
          <a:xfrm>
            <a:off x="2071670" y="3714758"/>
            <a:ext cx="3208020" cy="914400"/>
          </a:xfrm>
          <a:prstGeom prst="rect">
            <a:avLst/>
          </a:prstGeom>
        </p:spPr>
      </p:pic>
      <p:pic>
        <p:nvPicPr>
          <p:cNvPr id="1040" name="Picture 16" descr="Amazon Web Services — Wikipédia"/>
          <p:cNvPicPr>
            <a:picLocks noChangeAspect="1" noChangeArrowheads="1"/>
          </p:cNvPicPr>
          <p:nvPr/>
        </p:nvPicPr>
        <p:blipFill>
          <a:blip r:embed="rId8" cstate="print"/>
          <a:srcRect/>
          <a:stretch>
            <a:fillRect/>
          </a:stretch>
        </p:blipFill>
        <p:spPr bwMode="auto">
          <a:xfrm>
            <a:off x="4786314" y="1428742"/>
            <a:ext cx="2107833" cy="1261187"/>
          </a:xfrm>
          <a:prstGeom prst="rect">
            <a:avLst/>
          </a:prstGeom>
          <a:noFill/>
        </p:spPr>
      </p:pic>
      <p:pic>
        <p:nvPicPr>
          <p:cNvPr id="31" name="Image 30" descr="output-onlinepngtools (3).png"/>
          <p:cNvPicPr>
            <a:picLocks noChangeAspect="1"/>
          </p:cNvPicPr>
          <p:nvPr/>
        </p:nvPicPr>
        <p:blipFill>
          <a:blip r:embed="rId9" cstate="print"/>
          <a:stretch>
            <a:fillRect/>
          </a:stretch>
        </p:blipFill>
        <p:spPr>
          <a:xfrm>
            <a:off x="6072198" y="3571882"/>
            <a:ext cx="1571618" cy="1571618"/>
          </a:xfrm>
          <a:prstGeom prst="rect">
            <a:avLst/>
          </a:prstGeom>
        </p:spPr>
      </p:pic>
      <p:pic>
        <p:nvPicPr>
          <p:cNvPr id="1046" name="Picture 22" descr="PM2 - Home"/>
          <p:cNvPicPr>
            <a:picLocks noChangeAspect="1" noChangeArrowheads="1"/>
          </p:cNvPicPr>
          <p:nvPr/>
        </p:nvPicPr>
        <p:blipFill>
          <a:blip r:embed="rId10"/>
          <a:srcRect/>
          <a:stretch>
            <a:fillRect/>
          </a:stretch>
        </p:blipFill>
        <p:spPr bwMode="auto">
          <a:xfrm>
            <a:off x="3643306" y="2857502"/>
            <a:ext cx="3429024" cy="965922"/>
          </a:xfrm>
          <a:prstGeom prst="rect">
            <a:avLst/>
          </a:prstGeom>
          <a:noFill/>
        </p:spPr>
      </p:pic>
    </p:spTree>
    <p:extLst>
      <p:ext uri="{BB962C8B-B14F-4D97-AF65-F5344CB8AC3E}">
        <p14:creationId xmlns:p14="http://schemas.microsoft.com/office/powerpoint/2010/main" xmlns="" val="27355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03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1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856894" y="2599303"/>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B</a:t>
            </a:r>
            <a:endParaRPr lang="ko-KR" altLang="en-US" sz="3600" b="1" dirty="0">
              <a:solidFill>
                <a:schemeClr val="bg1"/>
              </a:solidFill>
              <a:cs typeface="Arial" panose="020B0604020202020204" pitchFamily="34" charset="0"/>
            </a:endParaRPr>
          </a:p>
        </p:txBody>
      </p:sp>
      <p:sp>
        <p:nvSpPr>
          <p:cNvPr id="36" name="Rounded Rectangle 33"/>
          <p:cNvSpPr/>
          <p:nvPr/>
        </p:nvSpPr>
        <p:spPr>
          <a:xfrm rot="8100000">
            <a:off x="3369335" y="2504575"/>
            <a:ext cx="835784" cy="835784"/>
          </a:xfrm>
          <a:custGeom>
            <a:avLst/>
            <a:gdLst/>
            <a:ahLst/>
            <a:cxnLst/>
            <a:rect l="l" t="t" r="r" b="b"/>
            <a:pathLst>
              <a:path w="835784" h="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3" name="TextBox 42"/>
          <p:cNvSpPr txBox="1"/>
          <p:nvPr/>
        </p:nvSpPr>
        <p:spPr>
          <a:xfrm>
            <a:off x="435169" y="636942"/>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A</a:t>
            </a:r>
            <a:endParaRPr lang="ko-KR" altLang="en-US" sz="3600" b="1" dirty="0">
              <a:solidFill>
                <a:schemeClr val="bg1"/>
              </a:solidFill>
              <a:cs typeface="Arial" panose="020B0604020202020204" pitchFamily="34" charset="0"/>
            </a:endParaRPr>
          </a:p>
        </p:txBody>
      </p:sp>
      <p:sp>
        <p:nvSpPr>
          <p:cNvPr id="14" name="ZoneTexte 13"/>
          <p:cNvSpPr txBox="1"/>
          <p:nvPr/>
        </p:nvSpPr>
        <p:spPr>
          <a:xfrm>
            <a:off x="8532440" y="4731990"/>
            <a:ext cx="611560" cy="368300"/>
          </a:xfrm>
          <a:prstGeom prst="rect">
            <a:avLst/>
          </a:prstGeom>
          <a:noFill/>
        </p:spPr>
        <p:txBody>
          <a:bodyPr wrap="square" rtlCol="0">
            <a:spAutoFit/>
          </a:bodyPr>
          <a:lstStyle/>
          <a:p>
            <a:r>
              <a:rPr lang="en-US" altLang="fr-FR" b="1" dirty="0">
                <a:solidFill>
                  <a:schemeClr val="accent1"/>
                </a:solidFill>
              </a:rPr>
              <a:t>4</a:t>
            </a:r>
          </a:p>
        </p:txBody>
      </p:sp>
      <p:sp>
        <p:nvSpPr>
          <p:cNvPr id="2" name="Text Placeholder 1"/>
          <p:cNvSpPr>
            <a:spLocks noGrp="1"/>
          </p:cNvSpPr>
          <p:nvPr>
            <p:ph type="body" sz="quarter" idx="10"/>
          </p:nvPr>
        </p:nvSpPr>
        <p:spPr>
          <a:xfrm>
            <a:off x="0" y="174647"/>
            <a:ext cx="9144000" cy="576064"/>
          </a:xfrm>
        </p:spPr>
        <p:txBody>
          <a:bodyPr/>
          <a:lstStyle/>
          <a:p>
            <a:r>
              <a:rPr lang="en-US" dirty="0">
                <a:solidFill>
                  <a:schemeClr val="accent4"/>
                </a:solidFill>
              </a:rPr>
              <a:t>Problematic</a:t>
            </a:r>
          </a:p>
        </p:txBody>
      </p:sp>
      <p:pic>
        <p:nvPicPr>
          <p:cNvPr id="5" name="Picture Placeholder 2" descr="aluminium_Plastics_Wood-Mackenzie_cost-and-weight-1200x720"/>
          <p:cNvPicPr>
            <a:picLocks noChangeAspect="1"/>
          </p:cNvPicPr>
          <p:nvPr/>
        </p:nvPicPr>
        <p:blipFill>
          <a:blip r:embed="rId3"/>
          <a:stretch>
            <a:fillRect/>
          </a:stretch>
        </p:blipFill>
        <p:spPr>
          <a:xfrm>
            <a:off x="248920" y="1283335"/>
            <a:ext cx="3651250" cy="2187575"/>
          </a:xfrm>
          <a:prstGeom prst="rect">
            <a:avLst/>
          </a:prstGeom>
          <a:solidFill>
            <a:schemeClr val="bg1">
              <a:lumMod val="95000"/>
            </a:schemeClr>
          </a:solidFill>
        </p:spPr>
      </p:pic>
      <p:pic>
        <p:nvPicPr>
          <p:cNvPr id="9" name="Picture Placeholder 6" descr="final"/>
          <p:cNvPicPr>
            <a:picLocks noChangeAspect="1"/>
          </p:cNvPicPr>
          <p:nvPr/>
        </p:nvPicPr>
        <p:blipFill>
          <a:blip r:embed="rId4"/>
          <a:stretch>
            <a:fillRect/>
          </a:stretch>
        </p:blipFill>
        <p:spPr>
          <a:xfrm>
            <a:off x="4253865" y="1166495"/>
            <a:ext cx="4053840" cy="3147695"/>
          </a:xfrm>
          <a:prstGeom prst="rect">
            <a:avLst/>
          </a:prstGeom>
          <a:solidFill>
            <a:schemeClr val="bg1">
              <a:lumMod val="95000"/>
            </a:schemeClr>
          </a:solid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788024" y="1059582"/>
            <a:ext cx="3608801" cy="216024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xmlns="" val="0"/>
              </a:ext>
            </a:extLst>
          </a:blip>
          <a:srcRect t="13802" b="21128"/>
          <a:stretch>
            <a:fillRect/>
          </a:stretch>
        </p:blipFill>
        <p:spPr>
          <a:xfrm>
            <a:off x="251520" y="1092215"/>
            <a:ext cx="3381361" cy="2376264"/>
          </a:xfrm>
          <a:prstGeom prst="rect">
            <a:avLst/>
          </a:prstGeom>
        </p:spPr>
      </p:pic>
      <p:sp>
        <p:nvSpPr>
          <p:cNvPr id="4" name="ZoneTexte 3"/>
          <p:cNvSpPr txBox="1"/>
          <p:nvPr/>
        </p:nvSpPr>
        <p:spPr>
          <a:xfrm>
            <a:off x="8572528" y="4643452"/>
            <a:ext cx="571472" cy="369332"/>
          </a:xfrm>
          <a:prstGeom prst="rect">
            <a:avLst/>
          </a:prstGeom>
          <a:noFill/>
        </p:spPr>
        <p:txBody>
          <a:bodyPr wrap="square" rtlCol="0">
            <a:spAutoFit/>
          </a:bodyPr>
          <a:lstStyle/>
          <a:p>
            <a:r>
              <a:rPr lang="en-US" b="1" dirty="0" smtClean="0">
                <a:solidFill>
                  <a:schemeClr val="accent1"/>
                </a:solidFill>
              </a:rPr>
              <a:t>40</a:t>
            </a:r>
            <a:endParaRPr lang="fr-FR" b="1"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75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Thank </a:t>
            </a:r>
            <a:r>
              <a:rPr lang="en-US" altLang="ko-KR" dirty="0" smtClean="0"/>
              <a:t>you   </a:t>
            </a:r>
            <a:endParaRPr lang="ko-KR" altLang="en-US" dirty="0"/>
          </a:p>
        </p:txBody>
      </p:sp>
      <p:grpSp>
        <p:nvGrpSpPr>
          <p:cNvPr id="5" name="그룹 315"/>
          <p:cNvGrpSpPr/>
          <p:nvPr/>
        </p:nvGrpSpPr>
        <p:grpSpPr>
          <a:xfrm>
            <a:off x="611560" y="1768903"/>
            <a:ext cx="2924414" cy="1720553"/>
            <a:chOff x="635000" y="1382713"/>
            <a:chExt cx="7869238" cy="4572000"/>
          </a:xfrm>
          <a:solidFill>
            <a:schemeClr val="bg1"/>
          </a:solidFill>
        </p:grpSpPr>
        <p:sp>
          <p:nvSpPr>
            <p:cNvPr id="6" name="Freeform 8"/>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ln>
          </p:spPr>
          <p:txBody>
            <a:bodyPr vert="horz" wrap="square" lIns="91440" tIns="45720" rIns="91440" bIns="45720" numCol="1" anchor="t" anchorCtr="0" compatLnSpc="1"/>
            <a:lstStyle/>
            <a:p>
              <a:endParaRPr lang="ko-KR" altLang="en-US"/>
            </a:p>
          </p:txBody>
        </p:sp>
        <p:sp>
          <p:nvSpPr>
            <p:cNvPr id="7" name="Freeform 9"/>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ln>
          </p:spPr>
          <p:txBody>
            <a:bodyPr vert="horz" wrap="square" lIns="91440" tIns="45720" rIns="91440" bIns="45720" numCol="1" anchor="t" anchorCtr="0" compatLnSpc="1"/>
            <a:lstStyle/>
            <a:p>
              <a:endParaRPr lang="ko-KR" altLang="en-US"/>
            </a:p>
          </p:txBody>
        </p:sp>
        <p:sp>
          <p:nvSpPr>
            <p:cNvPr id="8" name="Freeform 10"/>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ln>
          </p:spPr>
          <p:txBody>
            <a:bodyPr vert="horz" wrap="square" lIns="91440" tIns="45720" rIns="91440" bIns="45720" numCol="1" anchor="t" anchorCtr="0" compatLnSpc="1"/>
            <a:lstStyle/>
            <a:p>
              <a:endParaRPr lang="ko-KR" altLang="en-US"/>
            </a:p>
          </p:txBody>
        </p:sp>
        <p:sp>
          <p:nvSpPr>
            <p:cNvPr id="9" name="Freeform 11"/>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ln>
          </p:spPr>
          <p:txBody>
            <a:bodyPr vert="horz" wrap="square" lIns="91440" tIns="45720" rIns="91440" bIns="45720" numCol="1" anchor="t" anchorCtr="0" compatLnSpc="1"/>
            <a:lstStyle/>
            <a:p>
              <a:endParaRPr lang="ko-KR" altLang="en-US"/>
            </a:p>
          </p:txBody>
        </p:sp>
      </p:grpSp>
      <p:pic>
        <p:nvPicPr>
          <p:cNvPr id="3" name="Picture 2"/>
          <p:cNvPicPr>
            <a:picLocks noChangeAspect="1"/>
          </p:cNvPicPr>
          <p:nvPr/>
        </p:nvPicPr>
        <p:blipFill rotWithShape="1">
          <a:blip r:embed="rId2" cstate="print">
            <a:extLst>
              <a:ext uri="{28A0092B-C50C-407E-A947-70E740481C1C}">
                <a14:useLocalDpi xmlns:a14="http://schemas.microsoft.com/office/drawing/2010/main" xmlns="" val="0"/>
              </a:ext>
            </a:extLst>
          </a:blip>
          <a:srcRect t="14941" b="23331"/>
          <a:stretch>
            <a:fillRect/>
          </a:stretch>
        </p:blipFill>
        <p:spPr>
          <a:xfrm>
            <a:off x="6804248" y="3847356"/>
            <a:ext cx="1944216" cy="12961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24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3707765" y="4672330"/>
            <a:ext cx="1802130" cy="275590"/>
          </a:xfrm>
          <a:prstGeom prst="rect">
            <a:avLst/>
          </a:prstGeom>
          <a:noFill/>
        </p:spPr>
        <p:txBody>
          <a:bodyPr wrap="square" rtlCol="0" anchor="ctr">
            <a:spAutoFit/>
          </a:bodyPr>
          <a:lstStyle/>
          <a:p>
            <a:pPr algn="ctr"/>
            <a:r>
              <a:rPr lang="en-US" sz="1200" b="1" dirty="0">
                <a:solidFill>
                  <a:schemeClr val="bg1"/>
                </a:solidFill>
                <a:latin typeface="MV Boli" panose="02000500030200090000" charset="0"/>
                <a:cs typeface="MV Boli" panose="02000500030200090000" charset="0"/>
              </a:rPr>
              <a:t>Recycle and Sort</a:t>
            </a:r>
          </a:p>
        </p:txBody>
      </p:sp>
      <p:sp>
        <p:nvSpPr>
          <p:cNvPr id="2" name="Text Placeholder 1"/>
          <p:cNvSpPr>
            <a:spLocks noGrp="1"/>
          </p:cNvSpPr>
          <p:nvPr/>
        </p:nvSpPr>
        <p:spPr>
          <a:xfrm>
            <a:off x="0" y="181632"/>
            <a:ext cx="9144000" cy="576064"/>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3600" b="0" kern="1200" baseline="0">
                <a:solidFill>
                  <a:schemeClr val="bg1"/>
                </a:solidFill>
                <a:latin typeface="+mj-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chemeClr val="accent4"/>
                </a:solidFill>
              </a:rPr>
              <a:t>What do we intend to make ?</a:t>
            </a:r>
          </a:p>
        </p:txBody>
      </p:sp>
      <p:pic>
        <p:nvPicPr>
          <p:cNvPr id="4" name="Picture Placeholder 2" descr="images"/>
          <p:cNvPicPr>
            <a:picLocks noChangeAspect="1"/>
          </p:cNvPicPr>
          <p:nvPr/>
        </p:nvPicPr>
        <p:blipFill>
          <a:blip r:embed="rId2"/>
          <a:stretch>
            <a:fillRect/>
          </a:stretch>
        </p:blipFill>
        <p:spPr>
          <a:xfrm>
            <a:off x="810895" y="978535"/>
            <a:ext cx="1991360" cy="1214755"/>
          </a:xfrm>
          <a:prstGeom prst="rect">
            <a:avLst/>
          </a:prstGeom>
          <a:solidFill>
            <a:schemeClr val="bg1">
              <a:lumMod val="95000"/>
            </a:schemeClr>
          </a:solidFill>
        </p:spPr>
      </p:pic>
      <p:pic>
        <p:nvPicPr>
          <p:cNvPr id="9" name="Picture Placeholder 1" descr="eco"/>
          <p:cNvPicPr>
            <a:picLocks noChangeAspect="1"/>
          </p:cNvPicPr>
          <p:nvPr/>
        </p:nvPicPr>
        <p:blipFill>
          <a:blip r:embed="rId3"/>
          <a:stretch>
            <a:fillRect/>
          </a:stretch>
        </p:blipFill>
        <p:spPr>
          <a:xfrm>
            <a:off x="7006590" y="894080"/>
            <a:ext cx="961390" cy="1108710"/>
          </a:xfrm>
          <a:prstGeom prst="rect">
            <a:avLst/>
          </a:prstGeom>
          <a:solidFill>
            <a:schemeClr val="bg1">
              <a:lumMod val="95000"/>
            </a:schemeClr>
          </a:solidFill>
        </p:spPr>
      </p:pic>
      <p:sp>
        <p:nvSpPr>
          <p:cNvPr id="65" name="Block Arc 41"/>
          <p:cNvSpPr/>
          <p:nvPr/>
        </p:nvSpPr>
        <p:spPr>
          <a:xfrm>
            <a:off x="4188460" y="3837305"/>
            <a:ext cx="767080" cy="702310"/>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tx1"/>
              </a:solidFill>
            </a:endParaRPr>
          </a:p>
        </p:txBody>
      </p:sp>
      <p:sp>
        <p:nvSpPr>
          <p:cNvPr id="13" name="Text Box 12"/>
          <p:cNvSpPr txBox="1"/>
          <p:nvPr/>
        </p:nvSpPr>
        <p:spPr>
          <a:xfrm>
            <a:off x="6979920" y="1934210"/>
            <a:ext cx="1551940" cy="275590"/>
          </a:xfrm>
          <a:prstGeom prst="rect">
            <a:avLst/>
          </a:prstGeom>
          <a:noFill/>
        </p:spPr>
        <p:txBody>
          <a:bodyPr wrap="square" rtlCol="0">
            <a:spAutoFit/>
          </a:bodyPr>
          <a:lstStyle/>
          <a:p>
            <a:r>
              <a:rPr lang="en-US" sz="1200" b="1">
                <a:solidFill>
                  <a:schemeClr val="accent4"/>
                </a:solidFill>
                <a:latin typeface="MV Boli" panose="02000500030200090000" charset="0"/>
                <a:cs typeface="MV Boli" panose="02000500030200090000" charset="0"/>
              </a:rPr>
              <a:t>Think ecology</a:t>
            </a:r>
          </a:p>
        </p:txBody>
      </p:sp>
      <p:sp>
        <p:nvSpPr>
          <p:cNvPr id="15" name="Left-Right Arrow 14"/>
          <p:cNvSpPr/>
          <p:nvPr/>
        </p:nvSpPr>
        <p:spPr>
          <a:xfrm>
            <a:off x="2627630" y="1491615"/>
            <a:ext cx="4032250" cy="2159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eft-Up Arrow 19"/>
          <p:cNvSpPr/>
          <p:nvPr/>
        </p:nvSpPr>
        <p:spPr>
          <a:xfrm>
            <a:off x="6043930" y="2571750"/>
            <a:ext cx="1617980" cy="1584325"/>
          </a:xfrm>
          <a:prstGeom prst="leftUpArrow">
            <a:avLst>
              <a:gd name="adj1" fmla="val 10280"/>
              <a:gd name="adj2" fmla="val 14929"/>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eft-Up Arrow 20"/>
          <p:cNvSpPr/>
          <p:nvPr/>
        </p:nvSpPr>
        <p:spPr>
          <a:xfrm rot="5400000">
            <a:off x="1506855" y="2483485"/>
            <a:ext cx="1617980" cy="1584325"/>
          </a:xfrm>
          <a:prstGeom prst="leftUpArrow">
            <a:avLst>
              <a:gd name="adj1" fmla="val 10280"/>
              <a:gd name="adj2" fmla="val 14929"/>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21"/>
          <p:cNvSpPr txBox="1"/>
          <p:nvPr/>
        </p:nvSpPr>
        <p:spPr>
          <a:xfrm>
            <a:off x="3911600" y="1184910"/>
            <a:ext cx="1842135" cy="306705"/>
          </a:xfrm>
          <a:prstGeom prst="rect">
            <a:avLst/>
          </a:prstGeom>
          <a:noFill/>
        </p:spPr>
        <p:txBody>
          <a:bodyPr wrap="square" rtlCol="0">
            <a:spAutoFit/>
          </a:bodyPr>
          <a:lstStyle/>
          <a:p>
            <a:r>
              <a:rPr lang="en-US" sz="1400">
                <a:solidFill>
                  <a:schemeClr val="accent4"/>
                </a:solidFill>
                <a:latin typeface="MV Boli" panose="02000500030200090000" charset="0"/>
                <a:cs typeface="MV Boli" panose="02000500030200090000" charset="0"/>
              </a:rPr>
              <a:t>Responsibility</a:t>
            </a:r>
          </a:p>
        </p:txBody>
      </p:sp>
      <p:sp>
        <p:nvSpPr>
          <p:cNvPr id="23" name="Text Box 22"/>
          <p:cNvSpPr txBox="1"/>
          <p:nvPr/>
        </p:nvSpPr>
        <p:spPr>
          <a:xfrm>
            <a:off x="1953260" y="3210560"/>
            <a:ext cx="1059180" cy="306705"/>
          </a:xfrm>
          <a:prstGeom prst="rect">
            <a:avLst/>
          </a:prstGeom>
          <a:noFill/>
        </p:spPr>
        <p:txBody>
          <a:bodyPr wrap="square" rtlCol="0">
            <a:spAutoFit/>
          </a:bodyPr>
          <a:lstStyle/>
          <a:p>
            <a:r>
              <a:rPr lang="en-US" sz="1400">
                <a:solidFill>
                  <a:schemeClr val="accent4"/>
                </a:solidFill>
                <a:latin typeface="MV Boli" panose="02000500030200090000" charset="0"/>
                <a:cs typeface="MV Boli" panose="02000500030200090000" charset="0"/>
              </a:rPr>
              <a:t>Challenge</a:t>
            </a:r>
          </a:p>
        </p:txBody>
      </p:sp>
      <p:sp>
        <p:nvSpPr>
          <p:cNvPr id="25" name="Text Box 24"/>
          <p:cNvSpPr txBox="1"/>
          <p:nvPr/>
        </p:nvSpPr>
        <p:spPr>
          <a:xfrm>
            <a:off x="5753735" y="3368040"/>
            <a:ext cx="1554480" cy="306705"/>
          </a:xfrm>
          <a:prstGeom prst="rect">
            <a:avLst/>
          </a:prstGeom>
          <a:noFill/>
        </p:spPr>
        <p:txBody>
          <a:bodyPr wrap="square" rtlCol="0">
            <a:spAutoFit/>
          </a:bodyPr>
          <a:lstStyle/>
          <a:p>
            <a:r>
              <a:rPr lang="en-US" sz="1400">
                <a:solidFill>
                  <a:schemeClr val="accent4"/>
                </a:solidFill>
                <a:latin typeface="MV Boli" panose="02000500030200090000" charset="0"/>
                <a:cs typeface="MV Boli" panose="02000500030200090000" charset="0"/>
              </a:rPr>
              <a:t>Improve Society</a:t>
            </a:r>
          </a:p>
        </p:txBody>
      </p:sp>
      <p:sp>
        <p:nvSpPr>
          <p:cNvPr id="14" name="ZoneTexte 13"/>
          <p:cNvSpPr txBox="1"/>
          <p:nvPr/>
        </p:nvSpPr>
        <p:spPr>
          <a:xfrm>
            <a:off x="8646298" y="4672330"/>
            <a:ext cx="318190" cy="369332"/>
          </a:xfrm>
          <a:prstGeom prst="rect">
            <a:avLst/>
          </a:prstGeom>
          <a:noFill/>
        </p:spPr>
        <p:txBody>
          <a:bodyPr wrap="square" rtlCol="0">
            <a:spAutoFit/>
          </a:bodyPr>
          <a:lstStyle/>
          <a:p>
            <a:r>
              <a:rPr lang="en-US" b="1" dirty="0">
                <a:solidFill>
                  <a:schemeClr val="accent1"/>
                </a:solidFill>
              </a:rPr>
              <a:t>5</a:t>
            </a:r>
            <a:endParaRPr lang="fr-FR" b="1" dirty="0">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74647"/>
            <a:ext cx="9144000" cy="576064"/>
          </a:xfrm>
        </p:spPr>
        <p:txBody>
          <a:bodyPr/>
          <a:lstStyle/>
          <a:p>
            <a:r>
              <a:rPr lang="en-US" dirty="0">
                <a:solidFill>
                  <a:schemeClr val="accent4"/>
                </a:solidFill>
              </a:rPr>
              <a:t>Reverse Vending Machine</a:t>
            </a:r>
          </a:p>
        </p:txBody>
      </p:sp>
      <p:sp>
        <p:nvSpPr>
          <p:cNvPr id="8" name="Diamond 7"/>
          <p:cNvSpPr/>
          <p:nvPr/>
        </p:nvSpPr>
        <p:spPr>
          <a:xfrm>
            <a:off x="7987849" y="2803041"/>
            <a:ext cx="648072" cy="648072"/>
          </a:xfrm>
          <a:prstGeom prst="diamond">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Diamond 8"/>
          <p:cNvSpPr/>
          <p:nvPr/>
        </p:nvSpPr>
        <p:spPr>
          <a:xfrm>
            <a:off x="7608338" y="2304920"/>
            <a:ext cx="648072" cy="648072"/>
          </a:xfrm>
          <a:prstGeom prst="diamond">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Diamond 9"/>
          <p:cNvSpPr/>
          <p:nvPr/>
        </p:nvSpPr>
        <p:spPr>
          <a:xfrm>
            <a:off x="7236446" y="1806165"/>
            <a:ext cx="648072" cy="648072"/>
          </a:xfrm>
          <a:prstGeom prst="diamond">
            <a:avLst/>
          </a:prstGeom>
          <a:solidFill>
            <a:schemeClr val="accent3">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Diamond 10"/>
          <p:cNvSpPr/>
          <p:nvPr/>
        </p:nvSpPr>
        <p:spPr>
          <a:xfrm>
            <a:off x="6864554" y="1307410"/>
            <a:ext cx="648072" cy="648072"/>
          </a:xfrm>
          <a:prstGeom prst="diamond">
            <a:avLst/>
          </a:prstGeom>
          <a:solidFill>
            <a:schemeClr val="accent4">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9"/>
          <p:cNvSpPr/>
          <p:nvPr/>
        </p:nvSpPr>
        <p:spPr>
          <a:xfrm>
            <a:off x="7798241" y="2488511"/>
            <a:ext cx="283651" cy="26552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3" name="Rectangle 23"/>
          <p:cNvSpPr/>
          <p:nvPr/>
        </p:nvSpPr>
        <p:spPr>
          <a:xfrm>
            <a:off x="7406329" y="2025494"/>
            <a:ext cx="336532" cy="197956"/>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4" name="Rectangle 30"/>
          <p:cNvSpPr/>
          <p:nvPr/>
        </p:nvSpPr>
        <p:spPr>
          <a:xfrm>
            <a:off x="7078019" y="1497415"/>
            <a:ext cx="254137" cy="253394"/>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16" name="TextBox 15"/>
          <p:cNvSpPr txBox="1"/>
          <p:nvPr/>
        </p:nvSpPr>
        <p:spPr>
          <a:xfrm>
            <a:off x="3808860" y="2976462"/>
            <a:ext cx="3913886" cy="306705"/>
          </a:xfrm>
          <a:prstGeom prst="rect">
            <a:avLst/>
          </a:prstGeom>
          <a:noFill/>
        </p:spPr>
        <p:txBody>
          <a:bodyPr wrap="square" rtlCol="0" anchor="ctr">
            <a:spAutoFit/>
          </a:bodyPr>
          <a:lstStyle/>
          <a:p>
            <a:pPr algn="r"/>
            <a:r>
              <a:rPr lang="en-US" altLang="ko-KR" sz="1400" dirty="0">
                <a:solidFill>
                  <a:schemeClr val="bg1"/>
                </a:solidFill>
                <a:cs typeface="Arial" panose="020B0604020202020204" pitchFamily="34" charset="0"/>
              </a:rPr>
              <a:t>Low cost</a:t>
            </a:r>
          </a:p>
        </p:txBody>
      </p:sp>
      <p:sp>
        <p:nvSpPr>
          <p:cNvPr id="17" name="TextBox 16"/>
          <p:cNvSpPr txBox="1"/>
          <p:nvPr/>
        </p:nvSpPr>
        <p:spPr>
          <a:xfrm>
            <a:off x="3808861" y="2501481"/>
            <a:ext cx="3541119" cy="306705"/>
          </a:xfrm>
          <a:prstGeom prst="rect">
            <a:avLst/>
          </a:prstGeom>
          <a:noFill/>
        </p:spPr>
        <p:txBody>
          <a:bodyPr wrap="square" rtlCol="0" anchor="ctr">
            <a:spAutoFit/>
          </a:bodyPr>
          <a:lstStyle/>
          <a:p>
            <a:pPr algn="r"/>
            <a:r>
              <a:rPr lang="en-US" sz="1400" dirty="0">
                <a:solidFill>
                  <a:schemeClr val="bg1"/>
                </a:solidFill>
                <a:cs typeface="Arial" panose="020B0604020202020204" pitchFamily="34" charset="0"/>
              </a:rPr>
              <a:t>Challenging</a:t>
            </a:r>
          </a:p>
        </p:txBody>
      </p:sp>
      <p:sp>
        <p:nvSpPr>
          <p:cNvPr id="18" name="TextBox 17"/>
          <p:cNvSpPr txBox="1"/>
          <p:nvPr/>
        </p:nvSpPr>
        <p:spPr>
          <a:xfrm>
            <a:off x="3808861" y="1994060"/>
            <a:ext cx="3168352" cy="306705"/>
          </a:xfrm>
          <a:prstGeom prst="rect">
            <a:avLst/>
          </a:prstGeom>
          <a:noFill/>
        </p:spPr>
        <p:txBody>
          <a:bodyPr wrap="square" rtlCol="0" anchor="ctr">
            <a:spAutoFit/>
          </a:bodyPr>
          <a:lstStyle/>
          <a:p>
            <a:pPr algn="r"/>
            <a:r>
              <a:rPr lang="en-US" sz="1400" dirty="0">
                <a:solidFill>
                  <a:schemeClr val="bg1"/>
                </a:solidFill>
                <a:cs typeface="Arial" panose="020B0604020202020204" pitchFamily="34" charset="0"/>
              </a:rPr>
              <a:t>Ecologic </a:t>
            </a:r>
          </a:p>
        </p:txBody>
      </p:sp>
      <p:sp>
        <p:nvSpPr>
          <p:cNvPr id="19" name="TextBox 18"/>
          <p:cNvSpPr txBox="1"/>
          <p:nvPr/>
        </p:nvSpPr>
        <p:spPr>
          <a:xfrm>
            <a:off x="3808860" y="1478688"/>
            <a:ext cx="2795585" cy="306705"/>
          </a:xfrm>
          <a:prstGeom prst="rect">
            <a:avLst/>
          </a:prstGeom>
          <a:noFill/>
        </p:spPr>
        <p:txBody>
          <a:bodyPr wrap="square" rtlCol="0" anchor="ctr">
            <a:spAutoFit/>
          </a:bodyPr>
          <a:lstStyle/>
          <a:p>
            <a:pPr algn="r"/>
            <a:r>
              <a:rPr lang="en-US" sz="1400" dirty="0">
                <a:solidFill>
                  <a:schemeClr val="bg1"/>
                </a:solidFill>
                <a:cs typeface="Arial" panose="020B0604020202020204" pitchFamily="34" charset="0"/>
              </a:rPr>
              <a:t>Easy to Use</a:t>
            </a:r>
          </a:p>
        </p:txBody>
      </p:sp>
      <p:pic>
        <p:nvPicPr>
          <p:cNvPr id="4" name="Picture Placeholder 3" descr="RVM"/>
          <p:cNvPicPr>
            <a:picLocks noGrp="1" noChangeAspect="1"/>
          </p:cNvPicPr>
          <p:nvPr>
            <p:ph type="pic" idx="1"/>
          </p:nvPr>
        </p:nvPicPr>
        <p:blipFill rotWithShape="1">
          <a:blip r:embed="rId2"/>
          <a:srcRect t="11748" r="9389"/>
          <a:stretch>
            <a:fillRect/>
          </a:stretch>
        </p:blipFill>
        <p:spPr>
          <a:xfrm>
            <a:off x="539553" y="1141209"/>
            <a:ext cx="3456384" cy="3225648"/>
          </a:xfrm>
          <a:prstGeom prst="rect">
            <a:avLst/>
          </a:prstGeom>
        </p:spPr>
      </p:pic>
      <p:sp>
        <p:nvSpPr>
          <p:cNvPr id="6" name="Block Arc 11"/>
          <p:cNvSpPr/>
          <p:nvPr/>
        </p:nvSpPr>
        <p:spPr>
          <a:xfrm rot="10800000">
            <a:off x="8195304" y="2950661"/>
            <a:ext cx="217507" cy="353911"/>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0" name="ZoneTexte 19"/>
          <p:cNvSpPr txBox="1"/>
          <p:nvPr/>
        </p:nvSpPr>
        <p:spPr>
          <a:xfrm>
            <a:off x="8608685" y="4600126"/>
            <a:ext cx="318190" cy="369332"/>
          </a:xfrm>
          <a:prstGeom prst="rect">
            <a:avLst/>
          </a:prstGeom>
          <a:noFill/>
        </p:spPr>
        <p:txBody>
          <a:bodyPr wrap="square" rtlCol="0">
            <a:spAutoFit/>
          </a:bodyPr>
          <a:lstStyle/>
          <a:p>
            <a:r>
              <a:rPr lang="en-US" b="1" dirty="0">
                <a:solidFill>
                  <a:schemeClr val="accent1"/>
                </a:solidFill>
              </a:rPr>
              <a:t>6</a:t>
            </a:r>
            <a:endParaRPr lang="fr-FR" b="1" dirty="0">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856894" y="2599303"/>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B</a:t>
            </a:r>
            <a:endParaRPr lang="ko-KR" altLang="en-US" sz="3600" b="1" dirty="0">
              <a:solidFill>
                <a:schemeClr val="bg1"/>
              </a:solidFill>
              <a:cs typeface="Arial" panose="020B0604020202020204" pitchFamily="34" charset="0"/>
            </a:endParaRPr>
          </a:p>
        </p:txBody>
      </p:sp>
      <p:sp>
        <p:nvSpPr>
          <p:cNvPr id="36" name="Rounded Rectangle 33"/>
          <p:cNvSpPr/>
          <p:nvPr/>
        </p:nvSpPr>
        <p:spPr>
          <a:xfrm rot="8100000">
            <a:off x="3369335" y="2504575"/>
            <a:ext cx="835784" cy="835784"/>
          </a:xfrm>
          <a:custGeom>
            <a:avLst/>
            <a:gdLst/>
            <a:ahLst/>
            <a:cxnLst/>
            <a:rect l="l" t="t" r="r" b="b"/>
            <a:pathLst>
              <a:path w="835784" h="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3" name="TextBox 42"/>
          <p:cNvSpPr txBox="1"/>
          <p:nvPr/>
        </p:nvSpPr>
        <p:spPr>
          <a:xfrm>
            <a:off x="435169" y="636942"/>
            <a:ext cx="555188"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A</a:t>
            </a:r>
            <a:endParaRPr lang="ko-KR" altLang="en-US" sz="3600" b="1" dirty="0">
              <a:solidFill>
                <a:schemeClr val="bg1"/>
              </a:solidFill>
              <a:cs typeface="Arial" panose="020B0604020202020204" pitchFamily="34" charset="0"/>
            </a:endParaRPr>
          </a:p>
        </p:txBody>
      </p:sp>
      <p:sp>
        <p:nvSpPr>
          <p:cNvPr id="10" name="Rectangle 9"/>
          <p:cNvSpPr/>
          <p:nvPr/>
        </p:nvSpPr>
        <p:spPr>
          <a:xfrm>
            <a:off x="712763" y="1048256"/>
            <a:ext cx="7027589" cy="2306955"/>
          </a:xfrm>
          <a:prstGeom prst="rect">
            <a:avLst/>
          </a:prstGeom>
        </p:spPr>
        <p:txBody>
          <a:bodyPr wrap="square">
            <a:spAutoFit/>
          </a:bodyPr>
          <a:lstStyle/>
          <a:p>
            <a:r>
              <a:rPr lang="en-US" sz="1600" dirty="0"/>
              <a:t>- Collecting data .</a:t>
            </a:r>
          </a:p>
          <a:p>
            <a:endParaRPr lang="en-US" sz="1600" dirty="0"/>
          </a:p>
          <a:p>
            <a:r>
              <a:rPr lang="en-US" sz="1600" dirty="0" smtClean="0"/>
              <a:t>- Execute</a:t>
            </a:r>
            <a:r>
              <a:rPr lang="en-US" sz="1600" dirty="0"/>
              <a:t> our object detection </a:t>
            </a:r>
            <a:r>
              <a:rPr lang="en-US" sz="1600" dirty="0" smtClean="0"/>
              <a:t>model.</a:t>
            </a:r>
            <a:endParaRPr lang="en-US" sz="1600" dirty="0"/>
          </a:p>
          <a:p>
            <a:endParaRPr lang="en-US" sz="1600" dirty="0"/>
          </a:p>
          <a:p>
            <a:r>
              <a:rPr lang="en-US" sz="1600" dirty="0"/>
              <a:t>-Recognition and classification of inputs using Deep Learning algorithms .</a:t>
            </a:r>
          </a:p>
          <a:p>
            <a:endParaRPr lang="en-US" sz="1600" dirty="0"/>
          </a:p>
          <a:p>
            <a:r>
              <a:rPr lang="en-US" sz="1600" dirty="0" smtClean="0"/>
              <a:t>-Implementation </a:t>
            </a:r>
            <a:r>
              <a:rPr lang="en-US" sz="1600" dirty="0"/>
              <a:t>of facial recognition algorithm . </a:t>
            </a:r>
          </a:p>
          <a:p>
            <a:endParaRPr lang="en-US" sz="1600" dirty="0"/>
          </a:p>
          <a:p>
            <a:r>
              <a:rPr lang="en-US" sz="1600" dirty="0" smtClean="0"/>
              <a:t>-Extraction </a:t>
            </a:r>
            <a:r>
              <a:rPr lang="en-US" sz="1600" dirty="0"/>
              <a:t>and </a:t>
            </a:r>
            <a:r>
              <a:rPr lang="en-US" sz="1600" dirty="0" smtClean="0"/>
              <a:t>processing </a:t>
            </a:r>
            <a:r>
              <a:rPr lang="en-US" sz="1600" dirty="0"/>
              <a:t>of the data collected from the machine . </a:t>
            </a:r>
            <a:endParaRPr lang="fr-FR" sz="1600" dirty="0"/>
          </a:p>
        </p:txBody>
      </p:sp>
      <p:sp>
        <p:nvSpPr>
          <p:cNvPr id="7" name="ZoneTexte 6"/>
          <p:cNvSpPr txBox="1"/>
          <p:nvPr/>
        </p:nvSpPr>
        <p:spPr>
          <a:xfrm>
            <a:off x="8676456" y="4659982"/>
            <a:ext cx="318190" cy="368300"/>
          </a:xfrm>
          <a:prstGeom prst="rect">
            <a:avLst/>
          </a:prstGeom>
          <a:noFill/>
        </p:spPr>
        <p:txBody>
          <a:bodyPr wrap="square" rtlCol="0">
            <a:spAutoFit/>
          </a:bodyPr>
          <a:lstStyle/>
          <a:p>
            <a:r>
              <a:rPr lang="en-US" altLang="fr-FR" b="1" dirty="0">
                <a:solidFill>
                  <a:schemeClr val="accent1"/>
                </a:solidFill>
              </a:rPr>
              <a:t>7</a:t>
            </a:r>
            <a:endParaRPr lang="en-US" altLang="fr-FR" b="1" dirty="0">
              <a:solidFill>
                <a:schemeClr val="accent1"/>
              </a:solidFill>
            </a:endParaRPr>
          </a:p>
        </p:txBody>
      </p:sp>
      <p:pic>
        <p:nvPicPr>
          <p:cNvPr id="2" name="Picture 1" descr="depositphotos_159648554-stock-illustration-face-scanner-icon"/>
          <p:cNvPicPr>
            <a:picLocks noChangeAspect="1"/>
          </p:cNvPicPr>
          <p:nvPr/>
        </p:nvPicPr>
        <p:blipFill>
          <a:blip r:embed="rId3" cstate="print"/>
          <a:stretch>
            <a:fillRect/>
          </a:stretch>
        </p:blipFill>
        <p:spPr>
          <a:xfrm>
            <a:off x="7696835" y="2136775"/>
            <a:ext cx="1036320" cy="1036320"/>
          </a:xfrm>
          <a:prstGeom prst="rect">
            <a:avLst/>
          </a:prstGeom>
        </p:spPr>
      </p:pic>
      <p:pic>
        <p:nvPicPr>
          <p:cNvPr id="3" name="Picture Placeholder 2" descr="data"/>
          <p:cNvPicPr>
            <a:picLocks noGrp="1" noChangeAspect="1"/>
          </p:cNvPicPr>
          <p:nvPr>
            <p:ph type="pic" idx="13"/>
          </p:nvPr>
        </p:nvPicPr>
        <p:blipFill>
          <a:blip r:embed="rId4"/>
          <a:stretch>
            <a:fillRect/>
          </a:stretch>
        </p:blipFill>
        <p:spPr>
          <a:xfrm>
            <a:off x="4790440" y="636905"/>
            <a:ext cx="1494790" cy="1091565"/>
          </a:xfrm>
          <a:prstGeom prst="rect">
            <a:avLst/>
          </a:prstGeom>
        </p:spPr>
      </p:pic>
      <p:sp>
        <p:nvSpPr>
          <p:cNvPr id="6" name="Text Placeholder 1"/>
          <p:cNvSpPr>
            <a:spLocks noGrp="1"/>
          </p:cNvSpPr>
          <p:nvPr/>
        </p:nvSpPr>
        <p:spPr>
          <a:xfrm>
            <a:off x="0" y="123478"/>
            <a:ext cx="9144000" cy="576064"/>
          </a:xfrm>
          <a:prstGeom prst="rect">
            <a:avLst/>
          </a:prstGeom>
        </p:spPr>
        <p:txBody>
          <a:bodyPr anchor="ctr"/>
          <a:lstStyle>
            <a:lvl1pPr marL="0" indent="0" algn="ctr" defTabSz="914400" rtl="0" eaLnBrk="1" latinLnBrk="1" hangingPunct="1">
              <a:spcBef>
                <a:spcPct val="20000"/>
              </a:spcBef>
              <a:buFont typeface="Arial" panose="020B0604020202020204" pitchFamily="34" charset="0"/>
              <a:buNone/>
              <a:defRPr sz="3600" b="0" kern="1200" baseline="0">
                <a:solidFill>
                  <a:schemeClr val="tx1">
                    <a:lumMod val="75000"/>
                    <a:lumOff val="25000"/>
                  </a:schemeClr>
                </a:solidFill>
                <a:latin typeface="+mj-lt"/>
                <a:ea typeface="+mn-ea"/>
                <a:cs typeface="Arial" panose="020B060402020202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chemeClr val="accent4"/>
                </a:solidFill>
              </a:rPr>
              <a:t>What can it do ?</a:t>
            </a:r>
          </a:p>
        </p:txBody>
      </p:sp>
      <p:pic>
        <p:nvPicPr>
          <p:cNvPr id="4" name="Picture Placeholder 3"/>
          <p:cNvPicPr>
            <a:picLocks noGrp="1" noChangeAspect="1"/>
          </p:cNvPicPr>
          <p:nvPr>
            <p:ph type="pic" idx="1"/>
          </p:nvPr>
        </p:nvPicPr>
        <p:blipFill>
          <a:blip r:embed="rId5"/>
          <a:stretch>
            <a:fillRect/>
          </a:stretch>
        </p:blipFill>
        <p:spPr>
          <a:xfrm>
            <a:off x="3996055" y="3629660"/>
            <a:ext cx="1583690" cy="12077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chemeClr val="accent4"/>
                </a:solidFill>
              </a:rPr>
              <a:t>What can data do ?</a:t>
            </a:r>
          </a:p>
        </p:txBody>
      </p:sp>
      <p:graphicFrame>
        <p:nvGraphicFramePr>
          <p:cNvPr id="4" name="Table 3"/>
          <p:cNvGraphicFramePr>
            <a:graphicFrameLocks noGrp="1"/>
          </p:cNvGraphicFramePr>
          <p:nvPr/>
        </p:nvGraphicFramePr>
        <p:xfrm>
          <a:off x="515699" y="1316928"/>
          <a:ext cx="1888260" cy="3492681"/>
        </p:xfrm>
        <a:graphic>
          <a:graphicData uri="http://schemas.openxmlformats.org/drawingml/2006/table">
            <a:tbl>
              <a:tblPr firstRow="1" bandRow="1">
                <a:tableStyleId>{5940675A-B579-460E-94D1-54222C63F5DA}</a:tableStyleId>
              </a:tblPr>
              <a:tblGrid>
                <a:gridCol w="216009"/>
                <a:gridCol w="1456242"/>
                <a:gridCol w="216009"/>
              </a:tblGrid>
              <a:tr h="697513">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3"/>
                      </a:solidFill>
                      <a:prstDash val="solid"/>
                      <a:round/>
                      <a:headEnd type="none" w="med" len="med"/>
                      <a:tailEnd type="none" w="med" len="med"/>
                    </a:lnL>
                    <a:lnR w="12700" cmpd="sng">
                      <a:noFill/>
                    </a:lnR>
                    <a:lnT w="12700"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2000" b="1" dirty="0">
                          <a:solidFill>
                            <a:schemeClr val="accent3"/>
                          </a:solidFill>
                          <a:latin typeface="+mn-lt"/>
                          <a:cs typeface="Arial" panose="020B0604020202020204" pitchFamily="34" charset="0"/>
                        </a:rPr>
                        <a:t>Profiling</a:t>
                      </a:r>
                    </a:p>
                  </a:txBody>
                  <a:tcPr marL="94256" marR="94256" marT="47127" marB="47127" anchor="ctr">
                    <a:lnL w="12700" cmpd="sng">
                      <a:noFill/>
                    </a:lnL>
                    <a:lnR w="12700" cmpd="sng">
                      <a:noFill/>
                    </a:lnR>
                    <a:lnT w="12700"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accent3"/>
                        </a:solidFill>
                        <a:latin typeface="+mn-lt"/>
                        <a:cs typeface="Arial" panose="020B0604020202020204" pitchFamily="34" charset="0"/>
                      </a:endParaRPr>
                    </a:p>
                  </a:txBody>
                  <a:tcPr marL="94256" marR="94256" marT="47127" marB="47127">
                    <a:lnL w="12700" cmpd="sng">
                      <a:noFill/>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r>
              <a:tr h="347034">
                <a:tc>
                  <a:txBody>
                    <a:bodyPr/>
                    <a:lstStyle/>
                    <a:p>
                      <a:pPr latinLnBrk="1"/>
                      <a:endParaRPr lang="ko-KR" altLang="en-US" sz="1400" b="1" dirty="0">
                        <a:solidFill>
                          <a:schemeClr val="bg1"/>
                        </a:solidFill>
                        <a:latin typeface="+mn-lt"/>
                        <a:cs typeface="Arial" panose="020B0604020202020204" pitchFamily="34" charset="0"/>
                      </a:endParaRPr>
                    </a:p>
                  </a:txBody>
                  <a:tcPr marL="94256" marR="94256" marT="47127" marB="47127">
                    <a:lnL w="12700"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400" b="1" kern="1200" dirty="0">
                          <a:solidFill>
                            <a:schemeClr val="bg1"/>
                          </a:solidFill>
                          <a:latin typeface="+mn-lt"/>
                          <a:cs typeface="Arial" panose="020B0604020202020204" pitchFamily="34" charset="0"/>
                        </a:rPr>
                        <a:t>Key players of market</a:t>
                      </a:r>
                      <a:endParaRPr lang="en-US" altLang="ko-KR" sz="1400" b="1" dirty="0">
                        <a:solidFill>
                          <a:schemeClr val="bg1"/>
                        </a:solidFill>
                        <a:latin typeface="+mn-lt"/>
                        <a:cs typeface="Arial" panose="020B0604020202020204" pitchFamily="34" charset="0"/>
                      </a:endParaRPr>
                    </a:p>
                  </a:txBody>
                  <a:tcPr marL="94256" marR="94256" marT="47127" marB="47127"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latinLnBrk="1"/>
                      <a:endParaRPr lang="ko-KR" altLang="en-US" sz="1400" b="1" dirty="0">
                        <a:solidFill>
                          <a:schemeClr val="bg1"/>
                        </a:solidFill>
                        <a:latin typeface="+mn-lt"/>
                        <a:cs typeface="Arial" panose="020B0604020202020204" pitchFamily="34" charset="0"/>
                      </a:endParaRPr>
                    </a:p>
                  </a:txBody>
                  <a:tcPr marL="94256" marR="94256" marT="47127" marB="47127">
                    <a:lnL w="12700" cmpd="sng">
                      <a:noFill/>
                    </a:lnL>
                    <a:lnR w="12700"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tr>
              <a:tr h="347034">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SFBT</a:t>
                      </a: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anose="020B0604020202020204" pitchFamily="34" charset="0"/>
                      </a:endParaRPr>
                    </a:p>
                  </a:txBody>
                  <a:tcPr marL="94256" marR="94256" marT="47127" marB="47127">
                    <a:lnL w="12700" cmpd="sng">
                      <a:noFill/>
                    </a:lnL>
                    <a:lnR w="12700"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347034">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Sabrine </a:t>
                      </a: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anose="020B0604020202020204" pitchFamily="34" charset="0"/>
                      </a:endParaRPr>
                    </a:p>
                  </a:txBody>
                  <a:tcPr marL="94256" marR="94256" marT="47127" marB="47127">
                    <a:lnL w="12700" cmpd="sng">
                      <a:noFill/>
                    </a:lnL>
                    <a:lnR w="12700"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347034">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Safia</a:t>
                      </a: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anose="020B0604020202020204" pitchFamily="34" charset="0"/>
                      </a:endParaRPr>
                    </a:p>
                  </a:txBody>
                  <a:tcPr marL="94256" marR="94256" marT="47127" marB="47127">
                    <a:lnL w="12700" cmpd="sng">
                      <a:noFill/>
                    </a:lnL>
                    <a:lnR w="12700"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347034">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en-US" altLang="ko-KR" sz="1200" dirty="0">
                        <a:solidFill>
                          <a:schemeClr val="tx1">
                            <a:lumMod val="75000"/>
                            <a:lumOff val="25000"/>
                          </a:schemeClr>
                        </a:solidFill>
                        <a:latin typeface="+mn-lt"/>
                        <a:cs typeface="Arial" panose="020B0604020202020204"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anose="020B0604020202020204" pitchFamily="34" charset="0"/>
                      </a:endParaRPr>
                    </a:p>
                  </a:txBody>
                  <a:tcPr marL="94256" marR="94256" marT="47127" marB="47127">
                    <a:lnL w="12700" cmpd="sng">
                      <a:noFill/>
                    </a:lnL>
                    <a:lnR w="12700"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347034">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3"/>
                      </a:solidFill>
                      <a:prstDash val="solid"/>
                      <a:round/>
                      <a:headEnd type="none" w="med" len="med"/>
                      <a:tailEnd type="none" w="med" len="med"/>
                    </a:lnL>
                    <a:lnR w="12700" cmpd="sng">
                      <a:noFill/>
                    </a:lnR>
                    <a:lnT w="127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en-US" altLang="ko-KR" sz="1200" dirty="0">
                        <a:solidFill>
                          <a:schemeClr val="tx1">
                            <a:lumMod val="75000"/>
                            <a:lumOff val="25000"/>
                          </a:schemeClr>
                        </a:solidFill>
                        <a:latin typeface="+mn-lt"/>
                        <a:cs typeface="Arial" panose="020B0604020202020204"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anose="020B0604020202020204" pitchFamily="34" charset="0"/>
                      </a:endParaRPr>
                    </a:p>
                  </a:txBody>
                  <a:tcPr marL="94256" marR="94256" marT="47127" marB="47127">
                    <a:lnL w="12700" cmpd="sng">
                      <a:noFill/>
                    </a:lnL>
                    <a:lnR w="12700" cap="flat" cmpd="sng" algn="ctr">
                      <a:solidFill>
                        <a:schemeClr val="accent3"/>
                      </a:solidFill>
                      <a:prstDash val="solid"/>
                      <a:round/>
                      <a:headEnd type="none" w="med" len="med"/>
                      <a:tailEnd type="none" w="med" len="med"/>
                    </a:lnR>
                    <a:lnT w="127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39024">
                <a:tc gridSpan="3">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400" b="1" kern="1200" dirty="0">
                          <a:solidFill>
                            <a:schemeClr val="bg1"/>
                          </a:solidFill>
                          <a:latin typeface="+mn-lt"/>
                          <a:cs typeface="Arial" panose="020B0604020202020204" pitchFamily="34" charset="0"/>
                        </a:rPr>
                        <a:t>Data interpreted</a:t>
                      </a:r>
                      <a:endParaRPr lang="en-US" altLang="ko-KR" sz="1400" b="1" dirty="0">
                        <a:solidFill>
                          <a:schemeClr val="bg1"/>
                        </a:solidFill>
                        <a:latin typeface="+mn-lt"/>
                        <a:cs typeface="Arial" panose="020B0604020202020204" pitchFamily="34" charset="0"/>
                      </a:endParaRPr>
                    </a:p>
                  </a:txBody>
                  <a:tcPr marL="94256" marR="94256" marT="47127" marB="47127"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endParaRPr lang="fr-FR"/>
                    </a:p>
                  </a:txBody>
                  <a:tcPr/>
                </a:tc>
                <a:tc hMerge="1">
                  <a:txBody>
                    <a:bodyPr/>
                    <a:lstStyle/>
                    <a:p>
                      <a:endParaRPr lang="fr-FR"/>
                    </a:p>
                  </a:txBody>
                  <a:tcPr/>
                </a:tc>
              </a:tr>
            </a:tbl>
          </a:graphicData>
        </a:graphic>
      </p:graphicFrame>
      <p:sp>
        <p:nvSpPr>
          <p:cNvPr id="6" name="Oval 21"/>
          <p:cNvSpPr>
            <a:spLocks noChangeAspect="1"/>
          </p:cNvSpPr>
          <p:nvPr/>
        </p:nvSpPr>
        <p:spPr>
          <a:xfrm>
            <a:off x="7487861" y="1995167"/>
            <a:ext cx="405329" cy="4087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7" name="TextBox 6"/>
          <p:cNvSpPr txBox="1"/>
          <p:nvPr/>
        </p:nvSpPr>
        <p:spPr>
          <a:xfrm>
            <a:off x="6862433" y="2547897"/>
            <a:ext cx="1656184" cy="1569660"/>
          </a:xfrm>
          <a:prstGeom prst="rect">
            <a:avLst/>
          </a:prstGeom>
          <a:noFill/>
        </p:spPr>
        <p:txBody>
          <a:bodyPr wrap="square" rtlCol="0" anchor="ctr">
            <a:spAutoFit/>
          </a:bodyPr>
          <a:lstStyle/>
          <a:p>
            <a:pPr algn="ctr"/>
            <a:r>
              <a:rPr lang="en-US" altLang="ko-KR" sz="1200" dirty="0">
                <a:solidFill>
                  <a:schemeClr val="bg1"/>
                </a:solidFill>
                <a:cs typeface="Arial" panose="020B0604020202020204" pitchFamily="34" charset="0"/>
              </a:rPr>
              <a:t>Easy to change colors, photos and Text. You can simply impress your audience and add a unique zing and appeal to your Presentations. </a:t>
            </a:r>
          </a:p>
        </p:txBody>
      </p:sp>
      <p:graphicFrame>
        <p:nvGraphicFramePr>
          <p:cNvPr id="8" name="Table 7"/>
          <p:cNvGraphicFramePr>
            <a:graphicFrameLocks noGrp="1"/>
          </p:cNvGraphicFramePr>
          <p:nvPr/>
        </p:nvGraphicFramePr>
        <p:xfrm>
          <a:off x="2592070" y="1316990"/>
          <a:ext cx="1899754" cy="3509919"/>
        </p:xfrm>
        <a:graphic>
          <a:graphicData uri="http://schemas.openxmlformats.org/drawingml/2006/table">
            <a:tbl>
              <a:tblPr firstRow="1" bandRow="1">
                <a:tableStyleId>{5940675A-B579-460E-94D1-54222C63F5DA}</a:tableStyleId>
              </a:tblPr>
              <a:tblGrid>
                <a:gridCol w="213912"/>
                <a:gridCol w="1471930"/>
                <a:gridCol w="213912"/>
              </a:tblGrid>
              <a:tr h="688340">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2000" b="1" dirty="0">
                          <a:solidFill>
                            <a:schemeClr val="accent1"/>
                          </a:solidFill>
                          <a:latin typeface="+mn-lt"/>
                          <a:cs typeface="Arial" panose="020B0604020202020204" pitchFamily="34" charset="0"/>
                        </a:rPr>
                        <a:t>Insights</a:t>
                      </a:r>
                    </a:p>
                  </a:txBody>
                  <a:tcPr marL="94256" marR="94256" marT="47127" marB="47127" anchor="ct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anose="020B0604020202020204" pitchFamily="34" charset="0"/>
                      </a:endParaRPr>
                    </a:p>
                  </a:txBody>
                  <a:tcPr marL="94256" marR="94256" marT="47127" marB="47127">
                    <a:lnL w="12700" cmpd="sng">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r>
              <a:tr h="459740">
                <a:tc>
                  <a:txBody>
                    <a:bodyPr/>
                    <a:lstStyle/>
                    <a:p>
                      <a:pPr latinLnBrk="1"/>
                      <a:endParaRPr lang="ko-KR" altLang="en-US" sz="1400" b="1" dirty="0">
                        <a:solidFill>
                          <a:schemeClr val="bg1"/>
                        </a:solidFill>
                        <a:latin typeface="+mn-lt"/>
                        <a:cs typeface="Arial" panose="020B0604020202020204" pitchFamily="34" charset="0"/>
                      </a:endParaRPr>
                    </a:p>
                  </a:txBody>
                  <a:tcPr marL="94256" marR="94256" marT="47127" marB="47127">
                    <a:lnL w="12700"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1" kern="1200" dirty="0">
                          <a:solidFill>
                            <a:schemeClr val="bg1"/>
                          </a:solidFill>
                          <a:latin typeface="+mn-lt"/>
                          <a:cs typeface="Arial" panose="020B0604020202020204" pitchFamily="34" charset="0"/>
                        </a:rPr>
                        <a:t>Factors affecting market</a:t>
                      </a:r>
                      <a:endParaRPr lang="en-US" altLang="ko-KR" sz="1200" b="1" dirty="0">
                        <a:solidFill>
                          <a:schemeClr val="bg1"/>
                        </a:solidFill>
                        <a:latin typeface="+mn-lt"/>
                        <a:cs typeface="Arial" panose="020B0604020202020204" pitchFamily="34" charset="0"/>
                      </a:endParaRPr>
                    </a:p>
                  </a:txBody>
                  <a:tcPr marL="94256" marR="94256" marT="47127" marB="47127"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latinLnBrk="1"/>
                      <a:endParaRPr lang="ko-KR" altLang="en-US" sz="1400" b="1" dirty="0">
                        <a:solidFill>
                          <a:schemeClr val="bg1"/>
                        </a:solidFill>
                        <a:latin typeface="+mn-lt"/>
                        <a:cs typeface="Arial" panose="020B0604020202020204" pitchFamily="34" charset="0"/>
                      </a:endParaRPr>
                    </a:p>
                  </a:txBody>
                  <a:tcPr marL="94256" marR="94256" marT="47127" marB="47127">
                    <a:lnL w="12700" cmpd="sng">
                      <a:noFill/>
                    </a:lnL>
                    <a:lnR w="12700"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r>
              <a:tr h="342265">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Raw material Price</a:t>
                      </a: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anose="020B0604020202020204" pitchFamily="34" charset="0"/>
                      </a:endParaRPr>
                    </a:p>
                  </a:txBody>
                  <a:tcPr marL="94256" marR="94256" marT="47127" marB="47127">
                    <a:lnL w="12700" cmpd="sng">
                      <a:noFill/>
                    </a:lnL>
                    <a:lnR w="12700"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342900">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Users tendencies</a:t>
                      </a: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anose="020B0604020202020204" pitchFamily="34" charset="0"/>
                      </a:endParaRPr>
                    </a:p>
                  </a:txBody>
                  <a:tcPr marL="94256" marR="94256" marT="47127" marB="47127">
                    <a:lnL w="12700" cmpd="sng">
                      <a:noFill/>
                    </a:lnL>
                    <a:lnR w="12700"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342265">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Marketing</a:t>
                      </a: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anose="020B0604020202020204" pitchFamily="34" charset="0"/>
                      </a:endParaRPr>
                    </a:p>
                  </a:txBody>
                  <a:tcPr marL="94256" marR="94256" marT="47127" marB="47127">
                    <a:lnL w="12700" cmpd="sng">
                      <a:noFill/>
                    </a:lnL>
                    <a:lnR w="12700"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459740">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Citizen awareness</a:t>
                      </a: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anose="020B0604020202020204" pitchFamily="34" charset="0"/>
                      </a:endParaRPr>
                    </a:p>
                  </a:txBody>
                  <a:tcPr marL="94256" marR="94256" marT="47127" marB="47127">
                    <a:lnL w="12700" cmpd="sng">
                      <a:noFill/>
                    </a:lnL>
                    <a:lnR w="12700"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342900">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1"/>
                      </a:solidFill>
                      <a:prstDash val="solid"/>
                      <a:round/>
                      <a:headEnd type="none" w="med" len="med"/>
                      <a:tailEnd type="none" w="med" len="med"/>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en-US" altLang="ko-KR" sz="1200" dirty="0">
                        <a:solidFill>
                          <a:schemeClr val="tx1">
                            <a:lumMod val="75000"/>
                            <a:lumOff val="25000"/>
                          </a:schemeClr>
                        </a:solidFill>
                        <a:latin typeface="+mn-lt"/>
                        <a:cs typeface="Arial" panose="020B0604020202020204" pitchFamily="34" charset="0"/>
                      </a:endParaRP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anose="020B0604020202020204" pitchFamily="34" charset="0"/>
                      </a:endParaRPr>
                    </a:p>
                  </a:txBody>
                  <a:tcPr marL="94256" marR="94256" marT="47127" marB="47127">
                    <a:lnL w="12700" cmpd="sng">
                      <a:noFill/>
                    </a:lnL>
                    <a:lnR w="12700" cap="flat" cmpd="sng" algn="ctr">
                      <a:solidFill>
                        <a:schemeClr val="accent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31495">
                <a:tc gridSpan="3">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400" b="1" kern="1200" dirty="0">
                          <a:solidFill>
                            <a:schemeClr val="bg1"/>
                          </a:solidFill>
                          <a:latin typeface="+mn-lt"/>
                          <a:cs typeface="Arial" panose="020B0604020202020204" pitchFamily="34" charset="0"/>
                        </a:rPr>
                        <a:t>Stats and visuals</a:t>
                      </a:r>
                      <a:endParaRPr lang="en-US" altLang="ko-KR" sz="1400" b="1" dirty="0">
                        <a:solidFill>
                          <a:schemeClr val="bg1"/>
                        </a:solidFill>
                        <a:latin typeface="+mn-lt"/>
                        <a:cs typeface="Arial" panose="020B0604020202020204" pitchFamily="34" charset="0"/>
                      </a:endParaRPr>
                    </a:p>
                  </a:txBody>
                  <a:tcPr marL="94256" marR="94256" marT="47127" marB="47127"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fr-FR"/>
                    </a:p>
                  </a:txBody>
                  <a:tcPr/>
                </a:tc>
                <a:tc hMerge="1">
                  <a:txBody>
                    <a:bodyPr/>
                    <a:lstStyle/>
                    <a:p>
                      <a:endParaRPr lang="fr-FR"/>
                    </a:p>
                  </a:txBody>
                  <a:tcPr/>
                </a:tc>
              </a:tr>
            </a:tbl>
          </a:graphicData>
        </a:graphic>
      </p:graphicFrame>
      <p:graphicFrame>
        <p:nvGraphicFramePr>
          <p:cNvPr id="9" name="Table 8"/>
          <p:cNvGraphicFramePr>
            <a:graphicFrameLocks noGrp="1"/>
          </p:cNvGraphicFramePr>
          <p:nvPr/>
        </p:nvGraphicFramePr>
        <p:xfrm>
          <a:off x="4668917" y="1316928"/>
          <a:ext cx="1888260" cy="3492398"/>
        </p:xfrm>
        <a:graphic>
          <a:graphicData uri="http://schemas.openxmlformats.org/drawingml/2006/table">
            <a:tbl>
              <a:tblPr firstRow="1" bandRow="1">
                <a:tableStyleId>{5940675A-B579-460E-94D1-54222C63F5DA}</a:tableStyleId>
              </a:tblPr>
              <a:tblGrid>
                <a:gridCol w="216009"/>
                <a:gridCol w="1456242"/>
                <a:gridCol w="216009"/>
              </a:tblGrid>
              <a:tr h="697230">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3"/>
                      </a:solidFill>
                      <a:prstDash val="solid"/>
                      <a:round/>
                      <a:headEnd type="none" w="med" len="med"/>
                      <a:tailEnd type="none" w="med" len="med"/>
                    </a:lnL>
                    <a:lnR w="12700" cmpd="sng">
                      <a:noFill/>
                    </a:lnR>
                    <a:lnT w="12700"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2000" b="1" dirty="0">
                          <a:solidFill>
                            <a:schemeClr val="accent3"/>
                          </a:solidFill>
                          <a:latin typeface="+mn-lt"/>
                          <a:cs typeface="Arial" panose="020B0604020202020204" pitchFamily="34" charset="0"/>
                        </a:rPr>
                        <a:t>Tracking</a:t>
                      </a:r>
                    </a:p>
                  </a:txBody>
                  <a:tcPr marL="94256" marR="94256" marT="47127" marB="47127" anchor="ctr">
                    <a:lnL w="12700" cmpd="sng">
                      <a:noFill/>
                    </a:lnL>
                    <a:lnR w="12700" cmpd="sng">
                      <a:noFill/>
                    </a:lnR>
                    <a:lnT w="12700"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accent3"/>
                        </a:solidFill>
                        <a:latin typeface="+mn-lt"/>
                        <a:cs typeface="Arial" panose="020B0604020202020204" pitchFamily="34" charset="0"/>
                      </a:endParaRPr>
                    </a:p>
                  </a:txBody>
                  <a:tcPr marL="94256" marR="94256" marT="47127" marB="47127">
                    <a:lnL w="12700" cmpd="sng">
                      <a:noFill/>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r>
              <a:tr h="347034">
                <a:tc>
                  <a:txBody>
                    <a:bodyPr/>
                    <a:lstStyle/>
                    <a:p>
                      <a:pPr latinLnBrk="1"/>
                      <a:endParaRPr lang="ko-KR" altLang="en-US" sz="1400" b="1" dirty="0">
                        <a:solidFill>
                          <a:schemeClr val="bg1"/>
                        </a:solidFill>
                        <a:latin typeface="+mn-lt"/>
                        <a:cs typeface="Arial" panose="020B0604020202020204" pitchFamily="34" charset="0"/>
                      </a:endParaRPr>
                    </a:p>
                  </a:txBody>
                  <a:tcPr marL="94256" marR="94256" marT="47127" marB="47127">
                    <a:lnL w="12700"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400" b="1" kern="1200" dirty="0">
                          <a:solidFill>
                            <a:schemeClr val="bg1"/>
                          </a:solidFill>
                          <a:latin typeface="+mn-lt"/>
                          <a:cs typeface="Arial" panose="020B0604020202020204" pitchFamily="34" charset="0"/>
                        </a:rPr>
                        <a:t>Competition</a:t>
                      </a:r>
                    </a:p>
                    <a:p>
                      <a:pPr marL="0" marR="0" indent="0" algn="ctr" defTabSz="914400" rtl="0" eaLnBrk="1" fontAlgn="auto" latinLnBrk="1" hangingPunct="1">
                        <a:lnSpc>
                          <a:spcPct val="100000"/>
                        </a:lnSpc>
                        <a:spcBef>
                          <a:spcPts val="0"/>
                        </a:spcBef>
                        <a:spcAft>
                          <a:spcPts val="0"/>
                        </a:spcAft>
                        <a:buClrTx/>
                        <a:buSzTx/>
                        <a:buFontTx/>
                        <a:buNone/>
                        <a:defRPr/>
                      </a:pPr>
                      <a:endParaRPr lang="en-US" altLang="ko-KR" sz="1400" b="1" dirty="0">
                        <a:solidFill>
                          <a:schemeClr val="bg1"/>
                        </a:solidFill>
                        <a:latin typeface="+mn-lt"/>
                        <a:cs typeface="Arial" panose="020B0604020202020204" pitchFamily="34" charset="0"/>
                      </a:endParaRPr>
                    </a:p>
                  </a:txBody>
                  <a:tcPr marL="94256" marR="94256" marT="47127" marB="47127"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latinLnBrk="1"/>
                      <a:endParaRPr lang="ko-KR" altLang="en-US" sz="1400" b="1" dirty="0">
                        <a:solidFill>
                          <a:schemeClr val="bg1"/>
                        </a:solidFill>
                        <a:latin typeface="+mn-lt"/>
                        <a:cs typeface="Arial" panose="020B0604020202020204" pitchFamily="34" charset="0"/>
                      </a:endParaRPr>
                    </a:p>
                  </a:txBody>
                  <a:tcPr marL="94256" marR="94256" marT="47127" marB="47127">
                    <a:lnL w="12700" cmpd="sng">
                      <a:noFill/>
                    </a:lnL>
                    <a:lnR w="12700"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tr>
              <a:tr h="347034">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Coca-cola</a:t>
                      </a: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anose="020B0604020202020204" pitchFamily="34" charset="0"/>
                      </a:endParaRPr>
                    </a:p>
                  </a:txBody>
                  <a:tcPr marL="94256" marR="94256" marT="47127" marB="47127">
                    <a:lnL w="12700" cmpd="sng">
                      <a:noFill/>
                    </a:lnL>
                    <a:lnR w="12700"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347034">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Fanta</a:t>
                      </a: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anose="020B0604020202020204" pitchFamily="34" charset="0"/>
                      </a:endParaRPr>
                    </a:p>
                  </a:txBody>
                  <a:tcPr marL="94256" marR="94256" marT="47127" marB="47127">
                    <a:lnL w="12700" cmpd="sng">
                      <a:noFill/>
                    </a:lnL>
                    <a:lnR w="12700"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347034">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Viva</a:t>
                      </a: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anose="020B0604020202020204" pitchFamily="34" charset="0"/>
                      </a:endParaRPr>
                    </a:p>
                  </a:txBody>
                  <a:tcPr marL="94256" marR="94256" marT="47127" marB="47127">
                    <a:lnL w="12700" cmpd="sng">
                      <a:noFill/>
                    </a:lnL>
                    <a:lnR w="12700"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347034">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Sabrine</a:t>
                      </a: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anose="020B0604020202020204" pitchFamily="34" charset="0"/>
                      </a:endParaRPr>
                    </a:p>
                  </a:txBody>
                  <a:tcPr marL="94256" marR="94256" marT="47127" marB="47127">
                    <a:lnL w="12700" cmpd="sng">
                      <a:noFill/>
                    </a:lnL>
                    <a:lnR w="12700"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347034">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3"/>
                      </a:solidFill>
                      <a:prstDash val="solid"/>
                      <a:round/>
                      <a:headEnd type="none" w="med" len="med"/>
                      <a:tailEnd type="none" w="med" len="med"/>
                    </a:lnL>
                    <a:lnR w="12700" cmpd="sng">
                      <a:noFill/>
                    </a:lnR>
                    <a:lnT w="127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Safia</a:t>
                      </a: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anose="020B0604020202020204" pitchFamily="34" charset="0"/>
                      </a:endParaRPr>
                    </a:p>
                  </a:txBody>
                  <a:tcPr marL="94256" marR="94256" marT="47127" marB="47127">
                    <a:lnL w="12700" cmpd="sng">
                      <a:noFill/>
                    </a:lnL>
                    <a:lnR w="12700" cap="flat" cmpd="sng" algn="ctr">
                      <a:solidFill>
                        <a:schemeClr val="accent3"/>
                      </a:solidFill>
                      <a:prstDash val="solid"/>
                      <a:round/>
                      <a:headEnd type="none" w="med" len="med"/>
                      <a:tailEnd type="none" w="med" len="med"/>
                    </a:lnR>
                    <a:lnT w="127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39024">
                <a:tc gridSpan="3">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400" b="1" dirty="0">
                          <a:solidFill>
                            <a:schemeClr val="bg1"/>
                          </a:solidFill>
                          <a:latin typeface="+mn-lt"/>
                          <a:cs typeface="Arial" panose="020B0604020202020204" pitchFamily="34" charset="0"/>
                        </a:rPr>
                        <a:t>Modal prediction</a:t>
                      </a:r>
                    </a:p>
                  </a:txBody>
                  <a:tcPr marL="94256" marR="94256" marT="47127" marB="47127"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endParaRPr lang="fr-FR"/>
                    </a:p>
                  </a:txBody>
                  <a:tcPr/>
                </a:tc>
                <a:tc hMerge="1">
                  <a:txBody>
                    <a:bodyPr/>
                    <a:lstStyle/>
                    <a:p>
                      <a:endParaRPr lang="fr-FR"/>
                    </a:p>
                  </a:txBody>
                  <a:tcPr/>
                </a:tc>
              </a:tr>
            </a:tbl>
          </a:graphicData>
        </a:graphic>
      </p:graphicFrame>
      <p:graphicFrame>
        <p:nvGraphicFramePr>
          <p:cNvPr id="10" name="Table 9"/>
          <p:cNvGraphicFramePr>
            <a:graphicFrameLocks noGrp="1"/>
          </p:cNvGraphicFramePr>
          <p:nvPr/>
        </p:nvGraphicFramePr>
        <p:xfrm>
          <a:off x="6948805" y="1300480"/>
          <a:ext cx="1888490" cy="3519718"/>
        </p:xfrm>
        <a:graphic>
          <a:graphicData uri="http://schemas.openxmlformats.org/drawingml/2006/table">
            <a:tbl>
              <a:tblPr firstRow="1" bandRow="1">
                <a:tableStyleId>{5940675A-B579-460E-94D1-54222C63F5DA}</a:tableStyleId>
              </a:tblPr>
              <a:tblGrid>
                <a:gridCol w="215900"/>
                <a:gridCol w="1456055"/>
                <a:gridCol w="216535"/>
              </a:tblGrid>
              <a:tr h="674370">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3"/>
                      </a:solidFill>
                      <a:prstDash val="solid"/>
                      <a:round/>
                      <a:headEnd type="none" w="med" len="med"/>
                      <a:tailEnd type="none" w="med" len="med"/>
                    </a:lnL>
                    <a:lnR w="12700" cmpd="sng">
                      <a:noFill/>
                    </a:lnR>
                    <a:lnT w="12700"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2000" b="1" dirty="0">
                          <a:solidFill>
                            <a:schemeClr val="accent3"/>
                          </a:solidFill>
                          <a:latin typeface="+mn-lt"/>
                          <a:cs typeface="Arial" panose="020B0604020202020204" pitchFamily="34" charset="0"/>
                        </a:rPr>
                        <a:t>Classify</a:t>
                      </a:r>
                      <a:endParaRPr lang="ko-KR" altLang="en-US" sz="2000" b="1" dirty="0">
                        <a:solidFill>
                          <a:schemeClr val="accent3"/>
                        </a:solidFill>
                        <a:latin typeface="+mn-lt"/>
                        <a:cs typeface="Arial" panose="020B0604020202020204" pitchFamily="34" charset="0"/>
                      </a:endParaRPr>
                    </a:p>
                  </a:txBody>
                  <a:tcPr marL="94256" marR="94256" marT="47127" marB="47127" anchor="ctr">
                    <a:lnL w="12700" cmpd="sng">
                      <a:noFill/>
                    </a:lnL>
                    <a:lnR w="12700" cmpd="sng">
                      <a:noFill/>
                    </a:lnR>
                    <a:lnT w="12700"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accent3"/>
                        </a:solidFill>
                        <a:latin typeface="+mn-lt"/>
                        <a:cs typeface="Arial" panose="020B0604020202020204" pitchFamily="34" charset="0"/>
                      </a:endParaRPr>
                    </a:p>
                  </a:txBody>
                  <a:tcPr marL="94256" marR="94256" marT="47127" marB="47127">
                    <a:lnL w="12700" cmpd="sng">
                      <a:noFill/>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r>
              <a:tr h="520700">
                <a:tc>
                  <a:txBody>
                    <a:bodyPr/>
                    <a:lstStyle/>
                    <a:p>
                      <a:pPr latinLnBrk="1"/>
                      <a:endParaRPr lang="ko-KR" altLang="en-US" sz="1400" b="1" dirty="0">
                        <a:solidFill>
                          <a:schemeClr val="bg1"/>
                        </a:solidFill>
                        <a:latin typeface="+mn-lt"/>
                        <a:cs typeface="Arial" panose="020B0604020202020204" pitchFamily="34" charset="0"/>
                      </a:endParaRPr>
                    </a:p>
                  </a:txBody>
                  <a:tcPr marL="94256" marR="94256" marT="47127" marB="47127">
                    <a:lnL w="12700"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400" b="1" kern="1200" dirty="0">
                          <a:solidFill>
                            <a:schemeClr val="bg1"/>
                          </a:solidFill>
                          <a:latin typeface="+mn-lt"/>
                          <a:cs typeface="Arial" panose="020B0604020202020204" pitchFamily="34" charset="0"/>
                        </a:rPr>
                        <a:t>End user's </a:t>
                      </a:r>
                    </a:p>
                    <a:p>
                      <a:pPr marL="0" marR="0" indent="0" algn="ctr" defTabSz="914400" rtl="0" eaLnBrk="1" fontAlgn="auto" latinLnBrk="1" hangingPunct="1">
                        <a:lnSpc>
                          <a:spcPct val="100000"/>
                        </a:lnSpc>
                        <a:spcBef>
                          <a:spcPts val="0"/>
                        </a:spcBef>
                        <a:spcAft>
                          <a:spcPts val="0"/>
                        </a:spcAft>
                        <a:buClrTx/>
                        <a:buSzTx/>
                        <a:buFontTx/>
                        <a:buNone/>
                        <a:defRPr/>
                      </a:pPr>
                      <a:r>
                        <a:rPr lang="en-US" altLang="ko-KR" sz="1400" b="1" kern="1200" dirty="0">
                          <a:solidFill>
                            <a:schemeClr val="bg1"/>
                          </a:solidFill>
                          <a:latin typeface="+mn-lt"/>
                          <a:cs typeface="Arial" panose="020B0604020202020204" pitchFamily="34" charset="0"/>
                        </a:rPr>
                        <a:t>profiles</a:t>
                      </a:r>
                      <a:endParaRPr lang="en-US" altLang="ko-KR" sz="1400" b="1" dirty="0">
                        <a:solidFill>
                          <a:schemeClr val="bg1"/>
                        </a:solidFill>
                        <a:latin typeface="+mn-lt"/>
                        <a:cs typeface="Arial" panose="020B0604020202020204" pitchFamily="34" charset="0"/>
                      </a:endParaRPr>
                    </a:p>
                  </a:txBody>
                  <a:tcPr marL="94256" marR="94256" marT="47127" marB="47127"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latinLnBrk="1"/>
                      <a:endParaRPr lang="ko-KR" altLang="en-US" sz="1400" b="1" dirty="0">
                        <a:solidFill>
                          <a:schemeClr val="bg1"/>
                        </a:solidFill>
                        <a:latin typeface="+mn-lt"/>
                        <a:cs typeface="Arial" panose="020B0604020202020204" pitchFamily="34" charset="0"/>
                      </a:endParaRPr>
                    </a:p>
                  </a:txBody>
                  <a:tcPr marL="94256" marR="94256" marT="47127" marB="47127">
                    <a:lnL w="12700" cmpd="sng">
                      <a:noFill/>
                    </a:lnL>
                    <a:lnR w="12700"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3"/>
                    </a:solidFill>
                  </a:tcPr>
                </a:tc>
              </a:tr>
              <a:tr h="335280">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User consumption</a:t>
                      </a: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anose="020B0604020202020204" pitchFamily="34" charset="0"/>
                      </a:endParaRPr>
                    </a:p>
                  </a:txBody>
                  <a:tcPr marL="94256" marR="94256" marT="47127" marB="47127">
                    <a:lnL w="12700" cmpd="sng">
                      <a:noFill/>
                    </a:lnL>
                    <a:lnR w="12700"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335915">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Age group</a:t>
                      </a: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anose="020B0604020202020204" pitchFamily="34" charset="0"/>
                      </a:endParaRPr>
                    </a:p>
                  </a:txBody>
                  <a:tcPr marL="94256" marR="94256" marT="47127" marB="47127">
                    <a:lnL w="12700" cmpd="sng">
                      <a:noFill/>
                    </a:lnL>
                    <a:lnR w="12700"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459740">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Gender awareness</a:t>
                      </a: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anose="020B0604020202020204" pitchFamily="34" charset="0"/>
                      </a:endParaRPr>
                    </a:p>
                  </a:txBody>
                  <a:tcPr marL="94256" marR="94256" marT="47127" marB="47127">
                    <a:lnL w="12700" cmpd="sng">
                      <a:noFill/>
                    </a:lnL>
                    <a:lnR w="12700"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335915">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Occupation</a:t>
                      </a: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anose="020B0604020202020204" pitchFamily="34" charset="0"/>
                      </a:endParaRPr>
                    </a:p>
                  </a:txBody>
                  <a:tcPr marL="94256" marR="94256" marT="47127" marB="47127">
                    <a:lnL w="12700" cmpd="sng">
                      <a:noFill/>
                    </a:lnL>
                    <a:lnR w="12700"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335915">
                <a:tc>
                  <a:txBody>
                    <a:bodyPr/>
                    <a:lstStyle/>
                    <a:p>
                      <a:pPr latinLnBrk="1"/>
                      <a:endParaRPr lang="ko-KR" altLang="en-US" sz="1200" dirty="0">
                        <a:latin typeface="+mn-lt"/>
                        <a:cs typeface="Arial" panose="020B0604020202020204" pitchFamily="34" charset="0"/>
                      </a:endParaRPr>
                    </a:p>
                  </a:txBody>
                  <a:tcPr marL="94256" marR="94256" marT="47127" marB="47127">
                    <a:lnL w="12700" cap="flat" cmpd="sng" algn="ctr">
                      <a:solidFill>
                        <a:schemeClr val="accent3"/>
                      </a:solidFill>
                      <a:prstDash val="solid"/>
                      <a:round/>
                      <a:headEnd type="none" w="med" len="med"/>
                      <a:tailEnd type="none" w="med" len="med"/>
                    </a:lnL>
                    <a:lnR w="12700" cmpd="sng">
                      <a:noFill/>
                    </a:lnR>
                    <a:lnT w="127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Awards</a:t>
                      </a:r>
                    </a:p>
                  </a:txBody>
                  <a:tcPr marL="94256" marR="94256" marT="47127" marB="47127" anchor="ctr">
                    <a:lnL w="12700" cmpd="sng">
                      <a:noFill/>
                    </a:lnL>
                    <a:lnR w="12700" cmpd="sng">
                      <a:noFill/>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50000"/>
                            <a:lumOff val="50000"/>
                          </a:schemeClr>
                        </a:solidFill>
                        <a:latin typeface="+mn-lt"/>
                        <a:cs typeface="Arial" panose="020B0604020202020204" pitchFamily="34" charset="0"/>
                      </a:endParaRPr>
                    </a:p>
                  </a:txBody>
                  <a:tcPr marL="94256" marR="94256" marT="47127" marB="47127">
                    <a:lnL w="12700" cmpd="sng">
                      <a:noFill/>
                    </a:lnL>
                    <a:lnR w="12700" cap="flat" cmpd="sng" algn="ctr">
                      <a:solidFill>
                        <a:schemeClr val="accent3"/>
                      </a:solidFill>
                      <a:prstDash val="solid"/>
                      <a:round/>
                      <a:headEnd type="none" w="med" len="med"/>
                      <a:tailEnd type="none" w="med" len="med"/>
                    </a:lnR>
                    <a:lnT w="12700" cmpd="sng">
                      <a:noFill/>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21335">
                <a:tc gridSpan="3">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400" b="1" dirty="0">
                          <a:solidFill>
                            <a:schemeClr val="bg1"/>
                          </a:solidFill>
                          <a:latin typeface="+mn-lt"/>
                          <a:cs typeface="Arial" panose="020B0604020202020204" pitchFamily="34" charset="0"/>
                        </a:rPr>
                        <a:t>User interface</a:t>
                      </a:r>
                    </a:p>
                  </a:txBody>
                  <a:tcPr marL="94256" marR="94256" marT="47127" marB="47127"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endParaRPr lang="fr-FR"/>
                    </a:p>
                  </a:txBody>
                  <a:tcPr/>
                </a:tc>
                <a:tc hMerge="1">
                  <a:txBody>
                    <a:bodyPr/>
                    <a:lstStyle/>
                    <a:p>
                      <a:endParaRPr lang="fr-FR"/>
                    </a:p>
                  </a:txBody>
                  <a:tcPr/>
                </a:tc>
              </a:tr>
            </a:tbl>
          </a:graphicData>
        </a:graphic>
      </p:graphicFrame>
      <p:sp>
        <p:nvSpPr>
          <p:cNvPr id="11" name="ZoneTexte 10"/>
          <p:cNvSpPr txBox="1"/>
          <p:nvPr/>
        </p:nvSpPr>
        <p:spPr>
          <a:xfrm>
            <a:off x="8822135" y="4642243"/>
            <a:ext cx="318190" cy="369332"/>
          </a:xfrm>
          <a:prstGeom prst="rect">
            <a:avLst/>
          </a:prstGeom>
          <a:noFill/>
        </p:spPr>
        <p:txBody>
          <a:bodyPr wrap="square" rtlCol="0">
            <a:spAutoFit/>
          </a:bodyPr>
          <a:lstStyle/>
          <a:p>
            <a:r>
              <a:rPr lang="en-US" b="1" dirty="0" smtClean="0">
                <a:solidFill>
                  <a:schemeClr val="accent1"/>
                </a:solidFill>
              </a:rPr>
              <a:t>8</a:t>
            </a:r>
            <a:endParaRPr lang="fr-FR" b="1" dirty="0">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933055"/>
            <a:ext cx="9144000" cy="1368152"/>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a:off x="0" y="2933055"/>
            <a:ext cx="395536" cy="136815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 Placeholder 13"/>
          <p:cNvSpPr txBox="1"/>
          <p:nvPr/>
        </p:nvSpPr>
        <p:spPr>
          <a:xfrm>
            <a:off x="1906270" y="3051175"/>
            <a:ext cx="6411595" cy="1132205"/>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3600" b="1" dirty="0" smtClean="0">
                <a:solidFill>
                  <a:schemeClr val="bg1"/>
                </a:solidFill>
                <a:latin typeface="+mj-lt"/>
                <a:cs typeface="Arial" panose="020B0604020202020204" pitchFamily="34" charset="0"/>
              </a:rPr>
              <a:t>Data Preprocessing</a:t>
            </a:r>
            <a:endParaRPr lang="en-US" altLang="ko-KR" sz="3600" b="1" dirty="0">
              <a:solidFill>
                <a:schemeClr val="bg1"/>
              </a:solidFill>
              <a:latin typeface="+mj-lt"/>
              <a:cs typeface="Arial" panose="020B0604020202020204" pitchFamily="34" charset="0"/>
            </a:endParaRPr>
          </a:p>
        </p:txBody>
      </p:sp>
      <p:sp>
        <p:nvSpPr>
          <p:cNvPr id="5" name="Rectangle 4"/>
          <p:cNvSpPr/>
          <p:nvPr/>
        </p:nvSpPr>
        <p:spPr>
          <a:xfrm>
            <a:off x="0" y="799510"/>
            <a:ext cx="9144000" cy="36000"/>
          </a:xfrm>
          <a:prstGeom prst="rect">
            <a:avLst/>
          </a:prstGeom>
          <a:solidFill>
            <a:srgbClr val="6499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7" name="Diamond 6"/>
          <p:cNvSpPr/>
          <p:nvPr/>
        </p:nvSpPr>
        <p:spPr>
          <a:xfrm>
            <a:off x="6215074" y="642924"/>
            <a:ext cx="332753" cy="332753"/>
          </a:xfrm>
          <a:prstGeom prst="diamond">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12" name="TextBox 12"/>
          <p:cNvSpPr txBox="1"/>
          <p:nvPr/>
        </p:nvSpPr>
        <p:spPr>
          <a:xfrm>
            <a:off x="-373380" y="282893"/>
            <a:ext cx="2117090" cy="521970"/>
          </a:xfrm>
          <a:prstGeom prst="rect">
            <a:avLst/>
          </a:prstGeom>
          <a:noFill/>
        </p:spPr>
        <p:txBody>
          <a:bodyPr wrap="square" rtlCol="0" anchor="ctr">
            <a:spAutoFit/>
          </a:bodyPr>
          <a:lstStyle/>
          <a:p>
            <a:pPr algn="ctr"/>
            <a:r>
              <a:rPr lang="en-US" altLang="ko-KR" sz="1400" b="1" dirty="0">
                <a:solidFill>
                  <a:schemeClr val="accent4"/>
                </a:solidFill>
                <a:cs typeface="Arial" panose="020B0604020202020204" pitchFamily="34" charset="0"/>
                <a:sym typeface="+mn-ea"/>
              </a:rPr>
              <a:t>Introduction</a:t>
            </a:r>
            <a:endParaRPr lang="en-US" altLang="ko-KR" sz="1400" b="1" dirty="0">
              <a:solidFill>
                <a:schemeClr val="accent4"/>
              </a:solidFill>
              <a:cs typeface="Arial" panose="020B0604020202020204" pitchFamily="34" charset="0"/>
            </a:endParaRPr>
          </a:p>
          <a:p>
            <a:pPr algn="ctr"/>
            <a:endParaRPr lang="en-US" altLang="ko-KR" sz="1400" b="1" dirty="0">
              <a:solidFill>
                <a:schemeClr val="accent4"/>
              </a:solidFill>
              <a:cs typeface="Arial" panose="020B0604020202020204" pitchFamily="34" charset="0"/>
            </a:endParaRPr>
          </a:p>
        </p:txBody>
      </p:sp>
      <p:sp>
        <p:nvSpPr>
          <p:cNvPr id="15" name="TextBox 13"/>
          <p:cNvSpPr txBox="1"/>
          <p:nvPr/>
        </p:nvSpPr>
        <p:spPr>
          <a:xfrm>
            <a:off x="1214414" y="285734"/>
            <a:ext cx="2586355" cy="306705"/>
          </a:xfrm>
          <a:prstGeom prst="rect">
            <a:avLst/>
          </a:prstGeom>
          <a:noFill/>
        </p:spPr>
        <p:txBody>
          <a:bodyPr wrap="square" rtlCol="0" anchor="ctr">
            <a:spAutoFit/>
          </a:bodyPr>
          <a:lstStyle/>
          <a:p>
            <a:pPr algn="ctr"/>
            <a:r>
              <a:rPr lang="en-US" altLang="ko-KR" sz="1400" b="1" dirty="0" smtClean="0">
                <a:solidFill>
                  <a:schemeClr val="accent4"/>
                </a:solidFill>
                <a:cs typeface="Arial" panose="020B0604020202020204" pitchFamily="34" charset="0"/>
                <a:sym typeface="+mn-ea"/>
              </a:rPr>
              <a:t>Data Preprocessing</a:t>
            </a:r>
            <a:endParaRPr lang="en-US" altLang="ko-KR" sz="1400" b="1" dirty="0">
              <a:solidFill>
                <a:schemeClr val="accent4"/>
              </a:solidFill>
              <a:cs typeface="Arial" panose="020B0604020202020204" pitchFamily="34" charset="0"/>
              <a:sym typeface="+mn-ea"/>
            </a:endParaRPr>
          </a:p>
        </p:txBody>
      </p:sp>
      <p:sp>
        <p:nvSpPr>
          <p:cNvPr id="16" name="TextBox 14"/>
          <p:cNvSpPr txBox="1"/>
          <p:nvPr/>
        </p:nvSpPr>
        <p:spPr>
          <a:xfrm>
            <a:off x="3571868" y="285734"/>
            <a:ext cx="1868170" cy="307777"/>
          </a:xfrm>
          <a:prstGeom prst="rect">
            <a:avLst/>
          </a:prstGeom>
          <a:noFill/>
        </p:spPr>
        <p:txBody>
          <a:bodyPr wrap="square" rtlCol="0" anchor="ctr">
            <a:spAutoFit/>
          </a:bodyPr>
          <a:lstStyle/>
          <a:p>
            <a:pPr algn="ctr"/>
            <a:r>
              <a:rPr lang="en-US" altLang="ko-KR" sz="1400" b="1" dirty="0">
                <a:solidFill>
                  <a:schemeClr val="accent4"/>
                </a:solidFill>
                <a:cs typeface="Arial" panose="020B0604020202020204" pitchFamily="34" charset="0"/>
                <a:sym typeface="+mn-ea"/>
              </a:rPr>
              <a:t> </a:t>
            </a:r>
            <a:r>
              <a:rPr lang="en-US" altLang="ko-KR" sz="1400" b="1" dirty="0" smtClean="0">
                <a:solidFill>
                  <a:schemeClr val="accent4"/>
                </a:solidFill>
                <a:cs typeface="Arial" panose="020B0604020202020204" pitchFamily="34" charset="0"/>
                <a:sym typeface="+mn-ea"/>
              </a:rPr>
              <a:t>Data </a:t>
            </a:r>
            <a:r>
              <a:rPr lang="en-US" altLang="ko-KR" sz="1400" b="1" dirty="0" smtClean="0">
                <a:solidFill>
                  <a:schemeClr val="accent4"/>
                </a:solidFill>
                <a:cs typeface="Arial" panose="020B0604020202020204" pitchFamily="34" charset="0"/>
                <a:sym typeface="+mn-ea"/>
              </a:rPr>
              <a:t>Modeling</a:t>
            </a:r>
            <a:endParaRPr lang="en-US" altLang="ko-KR" sz="1400" b="1" dirty="0">
              <a:solidFill>
                <a:schemeClr val="accent4"/>
              </a:solidFill>
              <a:cs typeface="Arial" panose="020B0604020202020204" pitchFamily="34" charset="0"/>
              <a:sym typeface="+mn-ea"/>
            </a:endParaRPr>
          </a:p>
        </p:txBody>
      </p:sp>
      <p:sp>
        <p:nvSpPr>
          <p:cNvPr id="18" name="TextBox 16"/>
          <p:cNvSpPr txBox="1"/>
          <p:nvPr/>
        </p:nvSpPr>
        <p:spPr>
          <a:xfrm>
            <a:off x="5500694" y="285734"/>
            <a:ext cx="1701484" cy="307777"/>
          </a:xfrm>
          <a:prstGeom prst="rect">
            <a:avLst/>
          </a:prstGeom>
          <a:noFill/>
        </p:spPr>
        <p:txBody>
          <a:bodyPr wrap="square" rtlCol="0" anchor="ctr">
            <a:spAutoFit/>
          </a:bodyPr>
          <a:lstStyle/>
          <a:p>
            <a:pPr algn="ctr"/>
            <a:r>
              <a:rPr lang="en-US" altLang="ko-KR" sz="1400" b="1" dirty="0" smtClean="0">
                <a:solidFill>
                  <a:schemeClr val="accent4"/>
                </a:solidFill>
                <a:cs typeface="Arial" panose="020B0604020202020204" pitchFamily="34" charset="0"/>
                <a:sym typeface="+mn-ea"/>
              </a:rPr>
              <a:t>Data Visualization</a:t>
            </a:r>
            <a:endParaRPr lang="en-US" altLang="ko-KR" sz="1400" b="1" dirty="0">
              <a:solidFill>
                <a:schemeClr val="accent4"/>
              </a:solidFill>
              <a:cs typeface="Arial" panose="020B0604020202020204" pitchFamily="34" charset="0"/>
              <a:sym typeface="+mn-ea"/>
            </a:endParaRPr>
          </a:p>
        </p:txBody>
      </p:sp>
      <p:sp>
        <p:nvSpPr>
          <p:cNvPr id="19" name="Diamond 18"/>
          <p:cNvSpPr/>
          <p:nvPr/>
        </p:nvSpPr>
        <p:spPr>
          <a:xfrm>
            <a:off x="7984947" y="656214"/>
            <a:ext cx="332753" cy="332753"/>
          </a:xfrm>
          <a:prstGeom prst="diamond">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20" name="TextBox 16"/>
          <p:cNvSpPr txBox="1"/>
          <p:nvPr/>
        </p:nvSpPr>
        <p:spPr>
          <a:xfrm>
            <a:off x="7215206" y="142858"/>
            <a:ext cx="1799254" cy="523220"/>
          </a:xfrm>
          <a:prstGeom prst="rect">
            <a:avLst/>
          </a:prstGeom>
          <a:noFill/>
        </p:spPr>
        <p:txBody>
          <a:bodyPr wrap="square" rtlCol="0" anchor="ctr">
            <a:spAutoFit/>
          </a:bodyPr>
          <a:lstStyle/>
          <a:p>
            <a:pPr algn="ctr"/>
            <a:r>
              <a:rPr lang="en-US" altLang="ko-KR" sz="1400" b="1" dirty="0" smtClean="0">
                <a:solidFill>
                  <a:schemeClr val="accent4"/>
                </a:solidFill>
                <a:cs typeface="Arial" panose="020B0604020202020204" pitchFamily="34" charset="0"/>
                <a:sym typeface="+mn-ea"/>
              </a:rPr>
              <a:t>Conclusion And Perspectives</a:t>
            </a:r>
            <a:endParaRPr lang="en-US" altLang="ko-KR" sz="1400" b="1" dirty="0">
              <a:solidFill>
                <a:schemeClr val="accent4"/>
              </a:solidFill>
              <a:cs typeface="Arial" panose="020B0604020202020204" pitchFamily="34" charset="0"/>
              <a:sym typeface="+mn-ea"/>
            </a:endParaRPr>
          </a:p>
        </p:txBody>
      </p:sp>
      <p:sp>
        <p:nvSpPr>
          <p:cNvPr id="3" name="Diamond 2"/>
          <p:cNvSpPr/>
          <p:nvPr/>
        </p:nvSpPr>
        <p:spPr>
          <a:xfrm>
            <a:off x="422988" y="658119"/>
            <a:ext cx="332753" cy="332753"/>
          </a:xfrm>
          <a:prstGeom prst="diamond">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6" name="Diamond 5"/>
          <p:cNvSpPr/>
          <p:nvPr/>
        </p:nvSpPr>
        <p:spPr>
          <a:xfrm>
            <a:off x="4286248" y="642924"/>
            <a:ext cx="332753" cy="332753"/>
          </a:xfrm>
          <a:prstGeom prst="diamond">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8" name="Rectangle 9"/>
          <p:cNvSpPr/>
          <p:nvPr/>
        </p:nvSpPr>
        <p:spPr>
          <a:xfrm>
            <a:off x="648970" y="3384550"/>
            <a:ext cx="789940" cy="48577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Diamond 20"/>
          <p:cNvSpPr/>
          <p:nvPr/>
        </p:nvSpPr>
        <p:spPr>
          <a:xfrm>
            <a:off x="2285984" y="571486"/>
            <a:ext cx="436064" cy="436064"/>
          </a:xfrm>
          <a:prstGeom prst="diamond">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solidFill>
                <a:schemeClr val="tx1">
                  <a:lumMod val="75000"/>
                  <a:lumOff val="25000"/>
                </a:schemeClr>
              </a:solidFill>
            </a:endParaRPr>
          </a:p>
        </p:txBody>
      </p:sp>
      <p:sp>
        <p:nvSpPr>
          <p:cNvPr id="21" name="ZoneTexte 20"/>
          <p:cNvSpPr txBox="1"/>
          <p:nvPr/>
        </p:nvSpPr>
        <p:spPr>
          <a:xfrm>
            <a:off x="8604448" y="4702564"/>
            <a:ext cx="369891" cy="369332"/>
          </a:xfrm>
          <a:prstGeom prst="rect">
            <a:avLst/>
          </a:prstGeom>
          <a:noFill/>
        </p:spPr>
        <p:txBody>
          <a:bodyPr wrap="square" rtlCol="0">
            <a:spAutoFit/>
          </a:bodyPr>
          <a:lstStyle/>
          <a:p>
            <a:r>
              <a:rPr lang="en-US" b="1" dirty="0" smtClean="0">
                <a:solidFill>
                  <a:schemeClr val="accent1"/>
                </a:solidFill>
              </a:rPr>
              <a:t>9</a:t>
            </a:r>
            <a:endParaRPr lang="fr-FR" b="1" dirty="0">
              <a:solidFill>
                <a:schemeClr val="accent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ontents Slide Master">
  <a:themeElements>
    <a:clrScheme name="ALLPPT-COLOR-A31">
      <a:dk1>
        <a:sysClr val="windowText" lastClr="000000"/>
      </a:dk1>
      <a:lt1>
        <a:sysClr val="window" lastClr="FFFFFF"/>
      </a:lt1>
      <a:dk2>
        <a:srgbClr val="1F497D"/>
      </a:dk2>
      <a:lt2>
        <a:srgbClr val="EEECE1"/>
      </a:lt2>
      <a:accent1>
        <a:srgbClr val="649941"/>
      </a:accent1>
      <a:accent2>
        <a:srgbClr val="A4D144"/>
      </a:accent2>
      <a:accent3>
        <a:srgbClr val="649941"/>
      </a:accent3>
      <a:accent4>
        <a:srgbClr val="A4D144"/>
      </a:accent4>
      <a:accent5>
        <a:srgbClr val="649941"/>
      </a:accent5>
      <a:accent6>
        <a:srgbClr val="A4D144"/>
      </a:accent6>
      <a:hlink>
        <a:srgbClr val="76923C"/>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COLOR-A31">
      <a:dk1>
        <a:sysClr val="windowText" lastClr="000000"/>
      </a:dk1>
      <a:lt1>
        <a:sysClr val="window" lastClr="FFFFFF"/>
      </a:lt1>
      <a:dk2>
        <a:srgbClr val="1F497D"/>
      </a:dk2>
      <a:lt2>
        <a:srgbClr val="EEECE1"/>
      </a:lt2>
      <a:accent1>
        <a:srgbClr val="649941"/>
      </a:accent1>
      <a:accent2>
        <a:srgbClr val="A4D144"/>
      </a:accent2>
      <a:accent3>
        <a:srgbClr val="649941"/>
      </a:accent3>
      <a:accent4>
        <a:srgbClr val="A4D144"/>
      </a:accent4>
      <a:accent5>
        <a:srgbClr val="649941"/>
      </a:accent5>
      <a:accent6>
        <a:srgbClr val="A4D144"/>
      </a:accent6>
      <a:hlink>
        <a:srgbClr val="76923C"/>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1911</Words>
  <Application>WPS Presentation</Application>
  <PresentationFormat>Affichage à l'écran (16:9)</PresentationFormat>
  <Paragraphs>373</Paragraphs>
  <Slides>41</Slides>
  <Notes>32</Notes>
  <HiddenSlides>0</HiddenSlides>
  <MMClips>0</MMClips>
  <ScaleCrop>false</ScaleCrop>
  <HeadingPairs>
    <vt:vector size="4" baseType="variant">
      <vt:variant>
        <vt:lpstr>Thème</vt:lpstr>
      </vt:variant>
      <vt:variant>
        <vt:i4>2</vt:i4>
      </vt:variant>
      <vt:variant>
        <vt:lpstr>Titres des diapositives</vt:lpstr>
      </vt:variant>
      <vt:variant>
        <vt:i4>41</vt:i4>
      </vt:variant>
    </vt:vector>
  </HeadingPairs>
  <TitlesOfParts>
    <vt:vector size="43" baseType="lpstr">
      <vt:lpstr>Contents Slide Master</vt:lpstr>
      <vt:lpstr>Section Break Slide Master</vt:lpstr>
      <vt:lpstr>Diapositive 1</vt:lpstr>
      <vt:lpstr>Diapositive 2</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Diapositive 29</vt:lpstr>
      <vt:lpstr>Diapositive 30</vt:lpstr>
      <vt:lpstr>Diapositive 31</vt:lpstr>
      <vt:lpstr>Diapositive 32</vt:lpstr>
      <vt:lpstr>Diapositive 33</vt:lpstr>
      <vt:lpstr>Diapositive 34</vt:lpstr>
      <vt:lpstr>Diapositive 35</vt:lpstr>
      <vt:lpstr>Diapositive 36</vt:lpstr>
      <vt:lpstr>Diapositive 37</vt:lpstr>
      <vt:lpstr>Diapositive 38</vt:lpstr>
      <vt:lpstr>Diapositive 39</vt:lpstr>
      <vt:lpstr>Diapositive 40</vt:lpstr>
      <vt:lpstr>Diapositive 41</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lenovo</cp:lastModifiedBy>
  <cp:revision>172</cp:revision>
  <dcterms:created xsi:type="dcterms:W3CDTF">2016-12-05T23:26:00Z</dcterms:created>
  <dcterms:modified xsi:type="dcterms:W3CDTF">2020-05-29T01:36:37Z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1033-11.2.0.9363</vt:lpwstr>
  </property>
</Properties>
</file>